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2"/>
  </p:notesMasterIdLst>
  <p:sldIdLst>
    <p:sldId id="856" r:id="rId2"/>
    <p:sldId id="645" r:id="rId3"/>
    <p:sldId id="445" r:id="rId4"/>
    <p:sldId id="278" r:id="rId5"/>
    <p:sldId id="865" r:id="rId6"/>
    <p:sldId id="866" r:id="rId7"/>
    <p:sldId id="717" r:id="rId8"/>
    <p:sldId id="718" r:id="rId9"/>
    <p:sldId id="719" r:id="rId10"/>
    <p:sldId id="868" r:id="rId11"/>
    <p:sldId id="729" r:id="rId12"/>
    <p:sldId id="867" r:id="rId13"/>
    <p:sldId id="869" r:id="rId14"/>
    <p:sldId id="870" r:id="rId15"/>
    <p:sldId id="871" r:id="rId16"/>
    <p:sldId id="872" r:id="rId17"/>
    <p:sldId id="874" r:id="rId18"/>
    <p:sldId id="699" r:id="rId19"/>
    <p:sldId id="873" r:id="rId20"/>
    <p:sldId id="875" r:id="rId21"/>
    <p:sldId id="876" r:id="rId22"/>
    <p:sldId id="877" r:id="rId23"/>
    <p:sldId id="878" r:id="rId24"/>
    <p:sldId id="633" r:id="rId25"/>
    <p:sldId id="672" r:id="rId26"/>
    <p:sldId id="857" r:id="rId27"/>
    <p:sldId id="732" r:id="rId28"/>
    <p:sldId id="858" r:id="rId29"/>
    <p:sldId id="733" r:id="rId30"/>
    <p:sldId id="734" r:id="rId31"/>
    <p:sldId id="879" r:id="rId32"/>
    <p:sldId id="730" r:id="rId33"/>
    <p:sldId id="731" r:id="rId34"/>
    <p:sldId id="669" r:id="rId35"/>
    <p:sldId id="860" r:id="rId36"/>
    <p:sldId id="714" r:id="rId37"/>
    <p:sldId id="703" r:id="rId38"/>
    <p:sldId id="671" r:id="rId39"/>
    <p:sldId id="880" r:id="rId40"/>
    <p:sldId id="705" r:id="rId41"/>
    <p:sldId id="720" r:id="rId42"/>
    <p:sldId id="721" r:id="rId43"/>
    <p:sldId id="881" r:id="rId44"/>
    <p:sldId id="882" r:id="rId45"/>
    <p:sldId id="689" r:id="rId46"/>
    <p:sldId id="690" r:id="rId47"/>
    <p:sldId id="861" r:id="rId48"/>
    <p:sldId id="883" r:id="rId49"/>
    <p:sldId id="884" r:id="rId50"/>
    <p:sldId id="722" r:id="rId51"/>
    <p:sldId id="723" r:id="rId52"/>
    <p:sldId id="724" r:id="rId53"/>
    <p:sldId id="725" r:id="rId54"/>
    <p:sldId id="715" r:id="rId55"/>
    <p:sldId id="716" r:id="rId56"/>
    <p:sldId id="642" r:id="rId57"/>
    <p:sldId id="640" r:id="rId58"/>
    <p:sldId id="885" r:id="rId59"/>
    <p:sldId id="726" r:id="rId60"/>
    <p:sldId id="886" r:id="rId61"/>
    <p:sldId id="695" r:id="rId62"/>
    <p:sldId id="727" r:id="rId63"/>
    <p:sldId id="863" r:id="rId64"/>
    <p:sldId id="728" r:id="rId65"/>
    <p:sldId id="864" r:id="rId66"/>
    <p:sldId id="887" r:id="rId67"/>
    <p:sldId id="888" r:id="rId68"/>
    <p:sldId id="889" r:id="rId69"/>
    <p:sldId id="890" r:id="rId70"/>
    <p:sldId id="891" r:id="rId7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AA9"/>
    <a:srgbClr val="FFE1E1"/>
    <a:srgbClr val="4F80BD"/>
    <a:srgbClr val="E3FDBE"/>
    <a:srgbClr val="DCFDAB"/>
    <a:srgbClr val="DBFDAA"/>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91"/>
    <p:restoredTop sz="96272" autoAdjust="0"/>
  </p:normalViewPr>
  <p:slideViewPr>
    <p:cSldViewPr snapToGrid="0">
      <p:cViewPr varScale="1">
        <p:scale>
          <a:sx n="65" d="100"/>
          <a:sy n="65" d="100"/>
        </p:scale>
        <p:origin x="999" y="48"/>
      </p:cViewPr>
      <p:guideLst>
        <p:guide orient="horz" pos="2086"/>
        <p:guide pos="2880"/>
      </p:guideLst>
    </p:cSldViewPr>
  </p:slideViewPr>
  <p:notesTextViewPr>
    <p:cViewPr>
      <p:scale>
        <a:sx n="1" d="1"/>
        <a:sy n="1" d="1"/>
      </p:scale>
      <p:origin x="0" y="0"/>
    </p:cViewPr>
  </p:notesTextViewPr>
  <p:sorterViewPr>
    <p:cViewPr>
      <p:scale>
        <a:sx n="100" d="100"/>
        <a:sy n="100" d="100"/>
      </p:scale>
      <p:origin x="0" y="128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2022/6/8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1143000" y="685800"/>
            <a:ext cx="4572000" cy="3429000"/>
          </a:xfrm>
        </p:spPr>
      </p:sp>
      <p:sp>
        <p:nvSpPr>
          <p:cNvPr id="19458" name="备注占位符 2"/>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804030504040204" pitchFamily="34" charset="0"/>
                <a:ea typeface="宋体" panose="02010600030101010101" pitchFamily="2" charset="-122"/>
              </a:defRPr>
            </a:lvl1pPr>
            <a:lvl2pPr marL="742950" indent="-285750">
              <a:defRPr sz="2800">
                <a:solidFill>
                  <a:schemeClr val="tx1"/>
                </a:solidFill>
                <a:latin typeface="Verdana" panose="020B0804030504040204" pitchFamily="34" charset="0"/>
                <a:ea typeface="宋体" panose="02010600030101010101" pitchFamily="2" charset="-122"/>
              </a:defRPr>
            </a:lvl2pPr>
            <a:lvl3pPr marL="1143000" indent="-228600">
              <a:defRPr sz="2800">
                <a:solidFill>
                  <a:schemeClr val="tx1"/>
                </a:solidFill>
                <a:latin typeface="Verdana" panose="020B0804030504040204" pitchFamily="34" charset="0"/>
                <a:ea typeface="宋体" panose="02010600030101010101" pitchFamily="2" charset="-122"/>
              </a:defRPr>
            </a:lvl3pPr>
            <a:lvl4pPr marL="1600200" indent="-228600">
              <a:defRPr sz="2800">
                <a:solidFill>
                  <a:schemeClr val="tx1"/>
                </a:solidFill>
                <a:latin typeface="Verdana" panose="020B0804030504040204" pitchFamily="34" charset="0"/>
                <a:ea typeface="宋体" panose="02010600030101010101" pitchFamily="2" charset="-122"/>
              </a:defRPr>
            </a:lvl4pPr>
            <a:lvl5pPr marL="2057400" indent="-228600">
              <a:defRPr sz="2800">
                <a:solidFill>
                  <a:schemeClr val="tx1"/>
                </a:solidFill>
                <a:latin typeface="Verdana" panose="020B08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8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8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8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804030504040204" pitchFamily="34" charset="0"/>
                <a:ea typeface="宋体" panose="02010600030101010101" pitchFamily="2" charset="-122"/>
              </a:defRPr>
            </a:lvl9pPr>
          </a:lstStyle>
          <a:p>
            <a:fld id="{DA079DD9-C9D1-C543-AF12-536BB687E807}" type="slidenum">
              <a:rPr lang="en-US" altLang="zh-CN" smtClean="0"/>
              <a:t>2</a:t>
            </a:fld>
            <a:endParaRPr lang="en-US" altLang="zh-CN" sz="1200">
              <a:latin typeface="Arial" panose="020B060402020209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46587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13</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1795945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14</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1859574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15</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3969804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16</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170416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17</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4259052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18</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19</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730487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20</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172867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21</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3524642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ChangeArrowheads="1" noTextEdit="1"/>
          </p:cNvSpPr>
          <p:nvPr>
            <p:ph type="sldImg"/>
          </p:nvPr>
        </p:nvSpPr>
        <p:spPr/>
      </p:sp>
      <p:sp>
        <p:nvSpPr>
          <p:cNvPr id="819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EAF806BB-E524-4312-BCCE-06358008766F}" type="slidenum">
              <a:rPr lang="zh-CN" altLang="en-US" smtClean="0">
                <a:latin typeface="Arial" panose="020B0604020202020204" pitchFamily="34" charset="0"/>
              </a:rPr>
              <a:t>4</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22</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159937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23</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2410897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4810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34851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90372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2925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1322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05235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u="sng"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任何通过数据训练的学习算法都属于机器学习</a:t>
            </a:r>
            <a:endParaRPr lang="en-US" altLang="zh-CN" sz="1200" b="1" u="sng"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p>
          <a:p>
            <a:r>
              <a:rPr lang="zh-CN" altLang="en-US" dirty="0"/>
              <a:t>数据说明：</a:t>
            </a:r>
            <a:r>
              <a:rPr lang="en-US" altLang="zh-CN" dirty="0" err="1"/>
              <a:t>wt</a:t>
            </a:r>
            <a:r>
              <a:rPr lang="zh-CN" altLang="en-US" dirty="0"/>
              <a:t>是车重量，</a:t>
            </a:r>
            <a:r>
              <a:rPr lang="en-US" altLang="zh-CN" dirty="0"/>
              <a:t>mpg</a:t>
            </a:r>
            <a:r>
              <a:rPr lang="zh-CN" altLang="en-US" dirty="0"/>
              <a:t>是每加仑汽油行驶英里数。</a:t>
            </a:r>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5</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3040095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22700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37</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38</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39</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406443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40</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41</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3528849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42</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3885681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43</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27624230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44</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128845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u="sng"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任何通过数据训练的学习算法都属于机器学习</a:t>
            </a:r>
            <a:endParaRPr lang="en-US" altLang="zh-CN" sz="1200" b="1" u="sng"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p>
          <a:p>
            <a:r>
              <a:rPr lang="zh-CN" altLang="en-US" dirty="0"/>
              <a:t>数据说明：</a:t>
            </a:r>
            <a:r>
              <a:rPr lang="en-US" altLang="zh-CN" dirty="0" err="1"/>
              <a:t>wt</a:t>
            </a:r>
            <a:r>
              <a:rPr lang="zh-CN" altLang="en-US" dirty="0"/>
              <a:t>是车重量，</a:t>
            </a:r>
            <a:r>
              <a:rPr lang="en-US" altLang="zh-CN" dirty="0"/>
              <a:t>mpg</a:t>
            </a:r>
            <a:r>
              <a:rPr lang="zh-CN" altLang="en-US" dirty="0"/>
              <a:t>是每加仑汽油行驶英里数。</a:t>
            </a:r>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6</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238541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55</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56</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57</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2022年6月8日星期三1时13分29秒</a:t>
            </a:fld>
            <a:endParaRPr lang="en-US" altLang="zh-CN">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58</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2022年6月8日星期三1时13分9秒</a:t>
            </a:fld>
            <a:endParaRPr lang="en-US" altLang="zh-CN">
              <a:latin typeface="Arial" panose="020B0604020202020204" pitchFamily="34" charset="0"/>
            </a:endParaRPr>
          </a:p>
        </p:txBody>
      </p:sp>
    </p:spTree>
    <p:extLst>
      <p:ext uri="{BB962C8B-B14F-4D97-AF65-F5344CB8AC3E}">
        <p14:creationId xmlns:p14="http://schemas.microsoft.com/office/powerpoint/2010/main" val="1593068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59</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342288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60</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2022年6月8日星期三1时19分12秒</a:t>
            </a:fld>
            <a:endParaRPr lang="en-US" altLang="zh-CN">
              <a:latin typeface="Arial" panose="020B0604020202020204" pitchFamily="34" charset="0"/>
            </a:endParaRPr>
          </a:p>
        </p:txBody>
      </p:sp>
    </p:spTree>
    <p:extLst>
      <p:ext uri="{BB962C8B-B14F-4D97-AF65-F5344CB8AC3E}">
        <p14:creationId xmlns:p14="http://schemas.microsoft.com/office/powerpoint/2010/main" val="3404667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61</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62</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3299735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63</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34881891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64</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3806680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u="sng"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任何通过数据训练的学习算法都属于机器学习</a:t>
            </a:r>
            <a:endParaRPr lang="en-US" altLang="zh-CN" sz="1200" b="1" u="sng"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p>
          <a:p>
            <a:r>
              <a:rPr lang="zh-CN" altLang="en-US" dirty="0"/>
              <a:t>数据说明：</a:t>
            </a:r>
            <a:r>
              <a:rPr lang="en-US" altLang="zh-CN" dirty="0" err="1"/>
              <a:t>wt</a:t>
            </a:r>
            <a:r>
              <a:rPr lang="zh-CN" altLang="en-US" dirty="0"/>
              <a:t>是车重量，</a:t>
            </a:r>
            <a:r>
              <a:rPr lang="en-US" altLang="zh-CN" dirty="0"/>
              <a:t>mpg</a:t>
            </a:r>
            <a:r>
              <a:rPr lang="zh-CN" altLang="en-US" dirty="0"/>
              <a:t>是每加仑汽油行驶英里数。</a:t>
            </a:r>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7</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3596664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65</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2022年6月8日星期三12时59分53秒</a:t>
            </a:fld>
            <a:endParaRPr lang="en-US" altLang="zh-CN">
              <a:latin typeface="Arial" panose="020B0604020202020204" pitchFamily="34" charset="0"/>
            </a:endParaRPr>
          </a:p>
        </p:txBody>
      </p:sp>
    </p:spTree>
    <p:extLst>
      <p:ext uri="{BB962C8B-B14F-4D97-AF65-F5344CB8AC3E}">
        <p14:creationId xmlns:p14="http://schemas.microsoft.com/office/powerpoint/2010/main" val="129522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66</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2022年6月8日星期三1时20分51秒</a:t>
            </a:fld>
            <a:endParaRPr lang="en-US" altLang="zh-CN">
              <a:latin typeface="Arial" panose="020B0604020202020204" pitchFamily="34" charset="0"/>
            </a:endParaRPr>
          </a:p>
        </p:txBody>
      </p:sp>
    </p:spTree>
    <p:extLst>
      <p:ext uri="{BB962C8B-B14F-4D97-AF65-F5344CB8AC3E}">
        <p14:creationId xmlns:p14="http://schemas.microsoft.com/office/powerpoint/2010/main" val="41839961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67</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2022年6月8日星期三1时27分16秒</a:t>
            </a:fld>
            <a:endParaRPr lang="en-US" altLang="zh-CN">
              <a:latin typeface="Arial" panose="020B0604020202020204" pitchFamily="34" charset="0"/>
            </a:endParaRPr>
          </a:p>
        </p:txBody>
      </p:sp>
    </p:spTree>
    <p:extLst>
      <p:ext uri="{BB962C8B-B14F-4D97-AF65-F5344CB8AC3E}">
        <p14:creationId xmlns:p14="http://schemas.microsoft.com/office/powerpoint/2010/main" val="2718567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68</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2022年6月8日星期三1时30分27秒</a:t>
            </a:fld>
            <a:endParaRPr lang="en-US" altLang="zh-CN">
              <a:latin typeface="Arial" panose="020B0604020202020204" pitchFamily="34" charset="0"/>
            </a:endParaRPr>
          </a:p>
        </p:txBody>
      </p:sp>
    </p:spTree>
    <p:extLst>
      <p:ext uri="{BB962C8B-B14F-4D97-AF65-F5344CB8AC3E}">
        <p14:creationId xmlns:p14="http://schemas.microsoft.com/office/powerpoint/2010/main" val="214343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69</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2022年6月8日星期三1时33分44秒</a:t>
            </a:fld>
            <a:endParaRPr lang="en-US" altLang="zh-CN">
              <a:latin typeface="Arial" panose="020B0604020202020204" pitchFamily="34" charset="0"/>
            </a:endParaRPr>
          </a:p>
        </p:txBody>
      </p:sp>
    </p:spTree>
    <p:extLst>
      <p:ext uri="{BB962C8B-B14F-4D97-AF65-F5344CB8AC3E}">
        <p14:creationId xmlns:p14="http://schemas.microsoft.com/office/powerpoint/2010/main" val="19400417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参考资料：</a:t>
            </a:r>
            <a:r>
              <a:rPr lang="en-US" altLang="zh-CN" dirty="0"/>
              <a:t>https://blog.csdn.net/XiaoYi_Eric/article/details/80293488</a:t>
            </a:r>
          </a:p>
          <a:p>
            <a:endParaRPr lang="zh-CN" altLang="en-US" dirty="0"/>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70</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2022年6月8日星期三1时36分41秒</a:t>
            </a:fld>
            <a:endParaRPr lang="en-US" altLang="zh-CN">
              <a:latin typeface="Arial" panose="020B0604020202020204" pitchFamily="34" charset="0"/>
            </a:endParaRPr>
          </a:p>
        </p:txBody>
      </p:sp>
    </p:spTree>
    <p:extLst>
      <p:ext uri="{BB962C8B-B14F-4D97-AF65-F5344CB8AC3E}">
        <p14:creationId xmlns:p14="http://schemas.microsoft.com/office/powerpoint/2010/main" val="716904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u="sng"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任何通过数据训练的学习算法都属于机器学习</a:t>
            </a:r>
            <a:endParaRPr lang="en-US" altLang="zh-CN" sz="1200" b="1" u="sng"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p>
          <a:p>
            <a:r>
              <a:rPr lang="zh-CN" altLang="en-US" dirty="0"/>
              <a:t>数据说明：</a:t>
            </a:r>
            <a:r>
              <a:rPr lang="en-US" altLang="zh-CN" dirty="0" err="1"/>
              <a:t>wt</a:t>
            </a:r>
            <a:r>
              <a:rPr lang="zh-CN" altLang="en-US" dirty="0"/>
              <a:t>是车重量，</a:t>
            </a:r>
            <a:r>
              <a:rPr lang="en-US" altLang="zh-CN" dirty="0"/>
              <a:t>mpg</a:t>
            </a:r>
            <a:r>
              <a:rPr lang="zh-CN" altLang="en-US" dirty="0"/>
              <a:t>是每加仑汽油行驶英里数。</a:t>
            </a:r>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8</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199964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u="sng"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任何通过数据训练的学习算法都属于机器学习</a:t>
            </a:r>
            <a:endParaRPr lang="en-US" altLang="zh-CN" sz="1200" b="1" u="sng"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p>
          <a:p>
            <a:r>
              <a:rPr lang="zh-CN" altLang="en-US" dirty="0"/>
              <a:t>数据说明：</a:t>
            </a:r>
            <a:r>
              <a:rPr lang="en-US" altLang="zh-CN" dirty="0" err="1"/>
              <a:t>wt</a:t>
            </a:r>
            <a:r>
              <a:rPr lang="zh-CN" altLang="en-US" dirty="0"/>
              <a:t>是车重量，</a:t>
            </a:r>
            <a:r>
              <a:rPr lang="en-US" altLang="zh-CN" dirty="0"/>
              <a:t>mpg</a:t>
            </a:r>
            <a:r>
              <a:rPr lang="zh-CN" altLang="en-US" dirty="0"/>
              <a:t>是每加仑汽油行驶英里数。</a:t>
            </a:r>
          </a:p>
        </p:txBody>
      </p:sp>
      <p:sp>
        <p:nvSpPr>
          <p:cNvPr id="105476" name="灯片编号占位符 3"/>
          <p:cNvSpPr>
            <a:spLocks noGrp="1"/>
          </p:cNvSpPr>
          <p:nvPr>
            <p:ph type="sldNum" sz="quarter" idx="5"/>
          </p:nvPr>
        </p:nvSpPr>
        <p:spPr>
          <a:ln>
            <a:miter lim="800000"/>
          </a:ln>
        </p:spPr>
        <p:txBody>
          <a:bodyPr/>
          <a:lstStyle/>
          <a:p>
            <a:pPr>
              <a:defRPr/>
            </a:pPr>
            <a:fld id="{954DA7A5-F28A-4C3A-80EC-80AA65318E7F}" type="slidenum">
              <a:rPr lang="zh-CN" altLang="en-US" smtClean="0">
                <a:latin typeface="Arial" panose="020B0604020202020204" pitchFamily="34" charset="0"/>
              </a:rPr>
              <a:t>9</a:t>
            </a:fld>
            <a:endParaRPr lang="en-US" altLang="zh-CN">
              <a:latin typeface="Arial" panose="020B0604020202020204" pitchFamily="34" charset="0"/>
            </a:endParaRPr>
          </a:p>
        </p:txBody>
      </p:sp>
      <p:sp>
        <p:nvSpPr>
          <p:cNvPr id="105477" name="日期占位符 4"/>
          <p:cNvSpPr>
            <a:spLocks noGrp="1"/>
          </p:cNvSpPr>
          <p:nvPr>
            <p:ph type="dt" sz="quarter" idx="1"/>
          </p:nvPr>
        </p:nvSpPr>
        <p:spPr>
          <a:ln>
            <a:miter lim="800000"/>
          </a:ln>
        </p:spPr>
        <p:txBody>
          <a:bodyPr/>
          <a:lstStyle/>
          <a:p>
            <a:pPr>
              <a:defRPr/>
            </a:pPr>
            <a:fld id="{8ADA97E1-C820-4BF2-BE08-3A9AAAE16940}" type="datetime9">
              <a:rPr lang="zh-CN" altLang="en-US" smtClean="0">
                <a:latin typeface="Arial" panose="020B0604020202020204" pitchFamily="34" charset="0"/>
              </a:rPr>
              <a:t>2022年6月8日星期三12时59分52秒</a:t>
            </a:fld>
            <a:endParaRPr lang="en-US" altLang="zh-CN">
              <a:latin typeface="Arial" panose="020B0604020202020204" pitchFamily="34" charset="0"/>
            </a:endParaRPr>
          </a:p>
        </p:txBody>
      </p:sp>
    </p:spTree>
    <p:extLst>
      <p:ext uri="{BB962C8B-B14F-4D97-AF65-F5344CB8AC3E}">
        <p14:creationId xmlns:p14="http://schemas.microsoft.com/office/powerpoint/2010/main" val="397323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85202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105476" name="灯片编号占位符 3"/>
          <p:cNvSpPr>
            <a:spLocks noGrp="1"/>
          </p:cNvSpPr>
          <p:nvPr>
            <p:ph type="sldNum" sz="quarter" idx="5"/>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4DA7A5-F28A-4C3A-80EC-80AA65318E7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5477" name="日期占位符 4"/>
          <p:cNvSpPr>
            <a:spLocks noGrp="1"/>
          </p:cNvSpPr>
          <p:nvPr>
            <p:ph type="dt" sz="quarter" idx="1"/>
          </p:nvPr>
        </p:nvSpPr>
        <p:spPr>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DA97E1-C820-4BF2-BE08-3A9AAAE16940}" type="datetime9">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2022年6月8日星期三12时59分52秒</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p:cNvSpPr>
            <a:spLocks noGrp="1" noChangeArrowheads="1"/>
          </p:cNvSpPr>
          <p:nvPr>
            <p:ph type="sldNum" sz="quarter" idx="10"/>
          </p:nvPr>
        </p:nvSpPr>
        <p:spPr/>
        <p:txBody>
          <a:bodyPr/>
          <a:lstStyle>
            <a:lvl1pPr>
              <a:defRPr/>
            </a:lvl1pPr>
          </a:lstStyle>
          <a:p>
            <a:pPr>
              <a:defRPr/>
            </a:pPr>
            <a:fld id="{564B43B8-EC4A-5743-9CA4-764B42BFAC9D}" type="slidenum">
              <a:rPr lang="zh-CN" altLang="en-US"/>
              <a:t>‹#›</a:t>
            </a:fld>
            <a:endParaRPr lang="en-US" altLang="zh-CN" sz="13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2022/6/8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2022/6/8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2022/6/8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2022/6/8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2022/6/8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2022/6/8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2022/6/8</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icourse163.org/course/ZJU-1003377027"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7.png"/><Relationship Id="rId4" Type="http://schemas.openxmlformats.org/officeDocument/2006/relationships/image" Target="../media/image6.wmf"/><Relationship Id="rId9" Type="http://schemas.openxmlformats.org/officeDocument/2006/relationships/image" Target="../media/image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w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9.w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bin"/><Relationship Id="rId7" Type="http://schemas.openxmlformats.org/officeDocument/2006/relationships/oleObject" Target="../embeddings/oleObject6.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oleObject" Target="../embeddings/oleObject5.bin"/><Relationship Id="rId4" Type="http://schemas.openxmlformats.org/officeDocument/2006/relationships/image" Target="../media/image6.wmf"/></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61831-9E67-496F-9B9A-2CE49AE8E3C4}"/>
              </a:ext>
            </a:extLst>
          </p:cNvPr>
          <p:cNvSpPr>
            <a:spLocks noGrp="1"/>
          </p:cNvSpPr>
          <p:nvPr>
            <p:ph type="ctrTitle"/>
          </p:nvPr>
        </p:nvSpPr>
        <p:spPr>
          <a:xfrm>
            <a:off x="753460" y="2780349"/>
            <a:ext cx="7772400" cy="2095500"/>
          </a:xfrm>
        </p:spPr>
        <p:txBody>
          <a:bodyPr>
            <a:normAutofit/>
          </a:bodyPr>
          <a:lstStyle/>
          <a:p>
            <a:pPr algn="ctr">
              <a:lnSpc>
                <a:spcPct val="100000"/>
              </a:lnSpc>
            </a:pPr>
            <a:r>
              <a:rPr lang="zh-CN" altLang="en-US" sz="8800" b="1" spc="600" dirty="0">
                <a:latin typeface="华文行楷" panose="02010800040101010101" pitchFamily="2" charset="-122"/>
                <a:ea typeface="华文行楷" panose="02010800040101010101" pitchFamily="2" charset="-122"/>
                <a:cs typeface="微软雅黑" panose="020B0503020204020204" pitchFamily="34" charset="-122"/>
              </a:rPr>
              <a:t>群智能算法</a:t>
            </a:r>
            <a:endParaRPr lang="zh-CN" altLang="en-US" sz="8800" spc="600" dirty="0">
              <a:latin typeface="华文行楷" panose="02010800040101010101" pitchFamily="2" charset="-122"/>
              <a:ea typeface="华文行楷" panose="02010800040101010101" pitchFamily="2" charset="-122"/>
            </a:endParaRPr>
          </a:p>
        </p:txBody>
      </p:sp>
      <p:sp>
        <p:nvSpPr>
          <p:cNvPr id="5" name="矩形 4">
            <a:extLst>
              <a:ext uri="{FF2B5EF4-FFF2-40B4-BE49-F238E27FC236}">
                <a16:creationId xmlns:a16="http://schemas.microsoft.com/office/drawing/2014/main" id="{A9DA1139-08A0-4FE0-810D-C0A7552784E0}"/>
              </a:ext>
            </a:extLst>
          </p:cNvPr>
          <p:cNvSpPr/>
          <p:nvPr/>
        </p:nvSpPr>
        <p:spPr>
          <a:xfrm>
            <a:off x="4877151" y="530758"/>
            <a:ext cx="3775393" cy="400110"/>
          </a:xfrm>
          <a:prstGeom prst="rect">
            <a:avLst/>
          </a:prstGeom>
        </p:spPr>
        <p:txBody>
          <a:bodyPr wrap="none">
            <a:spAutoFit/>
          </a:bodyPr>
          <a:lstStyle/>
          <a:p>
            <a:r>
              <a:rPr lang="en-US" altLang="zh-CN" sz="2000" dirty="0"/>
              <a:t>《</a:t>
            </a:r>
            <a:r>
              <a:rPr lang="zh-CN" altLang="en-US" sz="2000" dirty="0"/>
              <a:t>人工智能导论：模型与算法</a:t>
            </a:r>
            <a:r>
              <a:rPr lang="en-US" altLang="zh-CN" sz="2000" dirty="0"/>
              <a:t>》</a:t>
            </a:r>
            <a:endParaRPr lang="zh-CN" altLang="en-US" sz="2000" dirty="0"/>
          </a:p>
        </p:txBody>
      </p:sp>
      <p:sp>
        <p:nvSpPr>
          <p:cNvPr id="8" name="标题 1">
            <a:extLst>
              <a:ext uri="{FF2B5EF4-FFF2-40B4-BE49-F238E27FC236}">
                <a16:creationId xmlns:a16="http://schemas.microsoft.com/office/drawing/2014/main" id="{32E5F975-BF95-4957-9230-657C928CF581}"/>
              </a:ext>
            </a:extLst>
          </p:cNvPr>
          <p:cNvSpPr txBox="1">
            <a:spLocks/>
          </p:cNvSpPr>
          <p:nvPr/>
        </p:nvSpPr>
        <p:spPr>
          <a:xfrm>
            <a:off x="679718" y="1435909"/>
            <a:ext cx="7772400" cy="1240032"/>
          </a:xfrm>
          <a:prstGeom prst="rect">
            <a:avLst/>
          </a:prstGeom>
        </p:spPr>
        <p:txBody>
          <a:bodyPr vert="horz" lIns="91440" tIns="144000" rIns="91440" bIns="45720" rtlCol="0" anchor="b">
            <a:normAutofit/>
          </a:bodyPr>
          <a:lstStyle>
            <a:lvl1pPr algn="ctr" defTabSz="914400" rtl="0" eaLnBrk="1" latinLnBrk="0" hangingPunct="1">
              <a:lnSpc>
                <a:spcPct val="90000"/>
              </a:lnSpc>
              <a:spcBef>
                <a:spcPct val="0"/>
              </a:spcBef>
              <a:buNone/>
              <a:defRPr sz="4800" kern="1200">
                <a:solidFill>
                  <a:srgbClr val="C00000"/>
                </a:solidFill>
                <a:latin typeface="+mj-lt"/>
                <a:ea typeface="+mj-ea"/>
                <a:cs typeface="+mj-cs"/>
              </a:defRPr>
            </a:lvl1pPr>
          </a:lstStyle>
          <a:p>
            <a:pPr>
              <a:lnSpc>
                <a:spcPct val="100000"/>
              </a:lnSpc>
            </a:pPr>
            <a:r>
              <a:rPr lang="zh-CN" altLang="en-US" sz="6600" b="1" spc="600" dirty="0">
                <a:solidFill>
                  <a:schemeClr val="tx1"/>
                </a:solidFill>
                <a:latin typeface="华文行楷" panose="02010800040101010101" pitchFamily="2" charset="-122"/>
                <a:ea typeface="华文行楷" panose="02010800040101010101" pitchFamily="2" charset="-122"/>
                <a:cs typeface="微软雅黑" panose="020B0503020204020204" pitchFamily="34" charset="-122"/>
              </a:rPr>
              <a:t>第 </a:t>
            </a:r>
            <a:r>
              <a:rPr lang="en-US" altLang="zh-CN" sz="6600" b="1" spc="600" dirty="0">
                <a:solidFill>
                  <a:schemeClr val="tx1"/>
                </a:solidFill>
                <a:latin typeface="华文行楷" panose="02010800040101010101" pitchFamily="2" charset="-122"/>
                <a:ea typeface="华文行楷" panose="02010800040101010101" pitchFamily="2" charset="-122"/>
                <a:cs typeface="微软雅黑" panose="020B0503020204020204" pitchFamily="34" charset="-122"/>
              </a:rPr>
              <a:t>9 </a:t>
            </a:r>
            <a:r>
              <a:rPr lang="zh-CN" altLang="en-US" sz="6600" b="1" spc="600" dirty="0">
                <a:solidFill>
                  <a:schemeClr val="tx1"/>
                </a:solidFill>
                <a:latin typeface="华文行楷" panose="02010800040101010101" pitchFamily="2" charset="-122"/>
                <a:ea typeface="华文行楷" panose="02010800040101010101" pitchFamily="2" charset="-122"/>
                <a:cs typeface="微软雅黑" panose="020B0503020204020204" pitchFamily="34" charset="-122"/>
              </a:rPr>
              <a:t>章</a:t>
            </a:r>
            <a:endParaRPr lang="zh-CN" altLang="en-US" sz="6600" spc="600" dirty="0">
              <a:solidFill>
                <a:schemeClr val="tx1"/>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4270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4799" y="1082678"/>
            <a:ext cx="8242504" cy="3933962"/>
          </a:xfrm>
          <a:prstGeom prst="rect">
            <a:avLst/>
          </a:prstGeom>
        </p:spPr>
        <p:txBody>
          <a:bodyPr wrap="square">
            <a:spAutoFit/>
          </a:bodyPr>
          <a:lstStyle/>
          <a:p>
            <a:pPr marL="361950" indent="-361950" algn="just" defTabSz="685800" fontAlgn="base">
              <a:lnSpc>
                <a:spcPct val="130000"/>
              </a:lnSpc>
              <a:spcBef>
                <a:spcPct val="0"/>
              </a:spcBef>
              <a:spcAft>
                <a:spcPct val="0"/>
              </a:spcAft>
              <a:buFont typeface="Wingdings" panose="05000000000000000000" pitchFamily="2" charset="2"/>
              <a:buChar char="Ø"/>
              <a:defRPr/>
            </a:pPr>
            <a:r>
              <a:rPr lang="zh-CN" altLang="en-US" sz="2800" dirty="0">
                <a:solidFill>
                  <a:srgbClr val="FF0000"/>
                </a:solidFill>
                <a:latin typeface="+mn-ea"/>
              </a:rPr>
              <a:t>遗传算法基本原理：</a:t>
            </a:r>
            <a:r>
              <a:rPr lang="zh-CN" altLang="en-US" sz="2800" dirty="0">
                <a:latin typeface="+mn-ea"/>
              </a:rPr>
              <a:t>模拟自然界优胜劣汰的进化现象（如选择、交叉、变异、迁移、局域与领域等机理），把搜索空间映射为</a:t>
            </a:r>
            <a:r>
              <a:rPr lang="zh-CN" altLang="en-US" sz="2800" dirty="0">
                <a:solidFill>
                  <a:srgbClr val="FF0000"/>
                </a:solidFill>
                <a:latin typeface="+mn-ea"/>
              </a:rPr>
              <a:t>遗传空间</a:t>
            </a:r>
            <a:r>
              <a:rPr lang="zh-CN" altLang="en-US" sz="2800" dirty="0">
                <a:latin typeface="+mn-ea"/>
              </a:rPr>
              <a:t>，把可能的解编码成一个向量</a:t>
            </a:r>
            <a:r>
              <a:rPr lang="en-US" altLang="zh-CN" sz="2800" dirty="0">
                <a:latin typeface="+mn-ea"/>
              </a:rPr>
              <a:t>---</a:t>
            </a:r>
            <a:r>
              <a:rPr lang="zh-CN" altLang="en-US" sz="2800" dirty="0">
                <a:solidFill>
                  <a:srgbClr val="FF0000"/>
                </a:solidFill>
                <a:latin typeface="+mn-ea"/>
              </a:rPr>
              <a:t>染色体</a:t>
            </a:r>
            <a:r>
              <a:rPr lang="zh-CN" altLang="en-US" sz="2800" dirty="0">
                <a:latin typeface="+mn-ea"/>
              </a:rPr>
              <a:t>，向量的每个元素称为</a:t>
            </a:r>
            <a:r>
              <a:rPr lang="zh-CN" altLang="en-US" sz="2800" dirty="0">
                <a:solidFill>
                  <a:srgbClr val="FF0000"/>
                </a:solidFill>
                <a:latin typeface="+mn-ea"/>
              </a:rPr>
              <a:t>基因</a:t>
            </a:r>
            <a:r>
              <a:rPr lang="zh-CN" altLang="en-US" sz="2800" dirty="0">
                <a:latin typeface="+mn-ea"/>
              </a:rPr>
              <a:t>。</a:t>
            </a:r>
            <a:endParaRPr lang="en-US" altLang="zh-CN" sz="2800" dirty="0">
              <a:latin typeface="+mn-ea"/>
            </a:endParaRPr>
          </a:p>
          <a:p>
            <a:pPr marL="803275" indent="-354013" algn="just" defTabSz="685800" fontAlgn="base">
              <a:lnSpc>
                <a:spcPct val="130000"/>
              </a:lnSpc>
              <a:spcBef>
                <a:spcPct val="0"/>
              </a:spcBef>
              <a:spcAft>
                <a:spcPct val="0"/>
              </a:spcAft>
              <a:buFont typeface="Arial" panose="020B0604020202020204" pitchFamily="34" charset="0"/>
              <a:buChar char="•"/>
              <a:defRPr/>
            </a:pPr>
            <a:r>
              <a:rPr lang="zh-CN" altLang="en-US" sz="2800" dirty="0">
                <a:latin typeface="+mn-ea"/>
              </a:rPr>
              <a:t>通过</a:t>
            </a:r>
            <a:r>
              <a:rPr lang="zh-CN" altLang="en-US" sz="2800" dirty="0">
                <a:solidFill>
                  <a:srgbClr val="FF0000"/>
                </a:solidFill>
                <a:latin typeface="+mn-ea"/>
              </a:rPr>
              <a:t>不断计算</a:t>
            </a:r>
            <a:r>
              <a:rPr lang="zh-CN" altLang="en-US" sz="2800" dirty="0">
                <a:latin typeface="+mn-ea"/>
              </a:rPr>
              <a:t>各染色体的</a:t>
            </a:r>
            <a:r>
              <a:rPr lang="zh-CN" altLang="en-US" sz="2800" dirty="0">
                <a:solidFill>
                  <a:srgbClr val="FF0000"/>
                </a:solidFill>
                <a:latin typeface="+mn-ea"/>
              </a:rPr>
              <a:t>适应值</a:t>
            </a:r>
            <a:r>
              <a:rPr lang="zh-CN" altLang="en-US" sz="2800" dirty="0">
                <a:latin typeface="+mn-ea"/>
              </a:rPr>
              <a:t>，选择最好的染色体，获得最优解。</a:t>
            </a:r>
            <a:endParaRPr lang="en-US" altLang="zh-CN" sz="2800" dirty="0">
              <a:latin typeface="+mn-ea"/>
            </a:endParaRPr>
          </a:p>
        </p:txBody>
      </p:sp>
      <p:sp>
        <p:nvSpPr>
          <p:cNvPr id="10" name="Rectangle 2">
            <a:extLst>
              <a:ext uri="{FF2B5EF4-FFF2-40B4-BE49-F238E27FC236}">
                <a16:creationId xmlns:a16="http://schemas.microsoft.com/office/drawing/2014/main" id="{0A810EA8-6FA5-6736-962A-3B5762A69D04}"/>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
        <p:nvSpPr>
          <p:cNvPr id="3" name="标注: 线形 2">
            <a:extLst>
              <a:ext uri="{FF2B5EF4-FFF2-40B4-BE49-F238E27FC236}">
                <a16:creationId xmlns:a16="http://schemas.microsoft.com/office/drawing/2014/main" id="{B5DD2154-4CE1-3952-C9F3-2C87122B5C53}"/>
              </a:ext>
            </a:extLst>
          </p:cNvPr>
          <p:cNvSpPr/>
          <p:nvPr/>
        </p:nvSpPr>
        <p:spPr>
          <a:xfrm>
            <a:off x="2101645" y="5223290"/>
            <a:ext cx="2315497" cy="663678"/>
          </a:xfrm>
          <a:prstGeom prst="borderCallout1">
            <a:avLst>
              <a:gd name="adj1" fmla="val 18750"/>
              <a:gd name="adj2" fmla="val -8333"/>
              <a:gd name="adj3" fmla="val -111944"/>
              <a:gd name="adj4" fmla="val 3421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solidFill>
                  <a:srgbClr val="0070C0"/>
                </a:solidFill>
              </a:rPr>
              <a:t>如何计算？</a:t>
            </a:r>
          </a:p>
        </p:txBody>
      </p:sp>
    </p:spTree>
    <p:extLst>
      <p:ext uri="{BB962C8B-B14F-4D97-AF65-F5344CB8AC3E}">
        <p14:creationId xmlns:p14="http://schemas.microsoft.com/office/powerpoint/2010/main" val="5847412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4799" y="1082678"/>
            <a:ext cx="8242504" cy="4494115"/>
          </a:xfrm>
          <a:prstGeom prst="rect">
            <a:avLst/>
          </a:prstGeom>
        </p:spPr>
        <p:txBody>
          <a:bodyPr wrap="square">
            <a:spAutoFit/>
          </a:bodyPr>
          <a:lstStyle/>
          <a:p>
            <a:pPr marL="449263" indent="-449263" algn="just" defTabSz="685800" fontAlgn="base">
              <a:lnSpc>
                <a:spcPct val="130000"/>
              </a:lnSpc>
              <a:spcBef>
                <a:spcPct val="0"/>
              </a:spcBef>
              <a:spcAft>
                <a:spcPct val="0"/>
              </a:spcAft>
              <a:buFont typeface="Wingdings" panose="05000000000000000000" pitchFamily="2" charset="2"/>
              <a:buChar char="Ø"/>
              <a:defRPr/>
            </a:pPr>
            <a:r>
              <a:rPr lang="zh-CN" altLang="en-US" sz="2800" dirty="0"/>
              <a:t>开始计算时，首先对种群随机初始化，即产生</a:t>
            </a:r>
            <a:r>
              <a:rPr lang="en-US" altLang="zh-CN" sz="2800" i="1" dirty="0"/>
              <a:t>N</a:t>
            </a:r>
            <a:r>
              <a:rPr lang="zh-CN" altLang="en-US" sz="2800" dirty="0"/>
              <a:t>个父个体，并计算每个父个体的适应度函数，如果不满足优化准则，那么就开始下一代的计算。为了产生下一代，对父个体的适应度进行评价，淘汰适应度低的父个体，通过复制保留适应度高的父个体，通过交叉和变异产生新的子个体。子个体的适应度被重新评价</a:t>
            </a:r>
            <a:r>
              <a:rPr lang="en-US" altLang="zh-CN" sz="2800" dirty="0"/>
              <a:t>……</a:t>
            </a:r>
            <a:r>
              <a:rPr lang="zh-CN" altLang="en-US" sz="2800" dirty="0"/>
              <a:t>这一过程循环执行，直到满足优化准则为止。</a:t>
            </a:r>
            <a:endParaRPr lang="en-US" altLang="zh-CN" sz="2800" dirty="0"/>
          </a:p>
        </p:txBody>
      </p:sp>
      <p:sp>
        <p:nvSpPr>
          <p:cNvPr id="10" name="Rectangle 2">
            <a:extLst>
              <a:ext uri="{FF2B5EF4-FFF2-40B4-BE49-F238E27FC236}">
                <a16:creationId xmlns:a16="http://schemas.microsoft.com/office/drawing/2014/main" id="{0A810EA8-6FA5-6736-962A-3B5762A69D04}"/>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
        <p:nvSpPr>
          <p:cNvPr id="2" name="波形 1">
            <a:extLst>
              <a:ext uri="{FF2B5EF4-FFF2-40B4-BE49-F238E27FC236}">
                <a16:creationId xmlns:a16="http://schemas.microsoft.com/office/drawing/2014/main" id="{B79BD3EC-C53E-8489-86F5-F79B3703497B}"/>
              </a:ext>
            </a:extLst>
          </p:cNvPr>
          <p:cNvSpPr/>
          <p:nvPr/>
        </p:nvSpPr>
        <p:spPr>
          <a:xfrm>
            <a:off x="4454013" y="5495619"/>
            <a:ext cx="4203290" cy="750265"/>
          </a:xfrm>
          <a:prstGeom prst="wav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800" dirty="0">
                <a:solidFill>
                  <a:srgbClr val="FF0000"/>
                </a:solidFill>
              </a:rPr>
              <a:t>物竞天择，适者生存</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6391" descr="small_dna">
            <a:extLst>
              <a:ext uri="{FF2B5EF4-FFF2-40B4-BE49-F238E27FC236}">
                <a16:creationId xmlns:a16="http://schemas.microsoft.com/office/drawing/2014/main" id="{3CFC3F9D-91DE-4595-9A20-7295B438E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462" y="1549879"/>
            <a:ext cx="2155058" cy="2898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 name="直接箭头连接符 5">
            <a:extLst>
              <a:ext uri="{FF2B5EF4-FFF2-40B4-BE49-F238E27FC236}">
                <a16:creationId xmlns:a16="http://schemas.microsoft.com/office/drawing/2014/main" id="{97F099FF-688F-4224-B2FF-1C73D88651BB}"/>
              </a:ext>
            </a:extLst>
          </p:cNvPr>
          <p:cNvCxnSpPr>
            <a:cxnSpLocks/>
          </p:cNvCxnSpPr>
          <p:nvPr/>
        </p:nvCxnSpPr>
        <p:spPr>
          <a:xfrm>
            <a:off x="3083664" y="2138517"/>
            <a:ext cx="11491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BB96E5D3-26E8-4597-BD05-2DB7E72E6DC9}"/>
              </a:ext>
            </a:extLst>
          </p:cNvPr>
          <p:cNvCxnSpPr>
            <a:cxnSpLocks/>
          </p:cNvCxnSpPr>
          <p:nvPr/>
        </p:nvCxnSpPr>
        <p:spPr>
          <a:xfrm>
            <a:off x="3083664" y="3948308"/>
            <a:ext cx="115523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805851FA-E2E4-4BFC-ABCD-00662E91DC1F}"/>
              </a:ext>
            </a:extLst>
          </p:cNvPr>
          <p:cNvSpPr txBox="1"/>
          <p:nvPr/>
        </p:nvSpPr>
        <p:spPr>
          <a:xfrm>
            <a:off x="4304931" y="1467183"/>
            <a:ext cx="4122512" cy="1416029"/>
          </a:xfrm>
          <a:prstGeom prst="rect">
            <a:avLst/>
          </a:prstGeom>
          <a:noFill/>
          <a:ln w="19050">
            <a:solidFill>
              <a:schemeClr val="tx2"/>
            </a:solidFill>
          </a:ln>
        </p:spPr>
        <p:txBody>
          <a:bodyPr wrap="square" rtlCol="0">
            <a:spAutoFit/>
          </a:bodyPr>
          <a:lstStyle/>
          <a:p>
            <a:pPr defTabSz="685800" fontAlgn="base">
              <a:lnSpc>
                <a:spcPct val="120000"/>
              </a:lnSpc>
              <a:spcBef>
                <a:spcPct val="0"/>
              </a:spcBef>
              <a:spcAft>
                <a:spcPct val="0"/>
              </a:spcAft>
              <a:defRPr/>
            </a:pPr>
            <a:r>
              <a:rPr lang="zh-CN" altLang="en-US" sz="2500" dirty="0">
                <a:solidFill>
                  <a:srgbClr val="FF0000"/>
                </a:solidFill>
                <a:latin typeface="+mn-ea"/>
              </a:rPr>
              <a:t>遗传：</a:t>
            </a:r>
            <a:r>
              <a:rPr lang="zh-CN" altLang="en-US" sz="2500" dirty="0">
                <a:latin typeface="+mn-ea"/>
              </a:rPr>
              <a:t>子代与父代具有相同的或者相似的性状，保证物种的稳定性</a:t>
            </a:r>
          </a:p>
        </p:txBody>
      </p:sp>
      <p:sp>
        <p:nvSpPr>
          <p:cNvPr id="13" name="文本框 12">
            <a:extLst>
              <a:ext uri="{FF2B5EF4-FFF2-40B4-BE49-F238E27FC236}">
                <a16:creationId xmlns:a16="http://schemas.microsoft.com/office/drawing/2014/main" id="{91B57880-2486-462B-8250-C04291D411D8}"/>
              </a:ext>
            </a:extLst>
          </p:cNvPr>
          <p:cNvSpPr txBox="1"/>
          <p:nvPr/>
        </p:nvSpPr>
        <p:spPr>
          <a:xfrm>
            <a:off x="4304931" y="3085343"/>
            <a:ext cx="4122512" cy="1416029"/>
          </a:xfrm>
          <a:prstGeom prst="rect">
            <a:avLst/>
          </a:prstGeom>
          <a:noFill/>
          <a:ln w="19050">
            <a:solidFill>
              <a:schemeClr val="tx2"/>
            </a:solidFill>
          </a:ln>
        </p:spPr>
        <p:txBody>
          <a:bodyPr wrap="square" rtlCol="0">
            <a:spAutoFit/>
          </a:bodyPr>
          <a:lstStyle/>
          <a:p>
            <a:pPr algn="just" defTabSz="685800" fontAlgn="base">
              <a:lnSpc>
                <a:spcPct val="120000"/>
              </a:lnSpc>
              <a:spcBef>
                <a:spcPct val="0"/>
              </a:spcBef>
              <a:spcAft>
                <a:spcPct val="0"/>
              </a:spcAft>
              <a:defRPr/>
            </a:pPr>
            <a:r>
              <a:rPr lang="zh-CN" altLang="en-US" sz="2500" dirty="0">
                <a:solidFill>
                  <a:srgbClr val="FF0000"/>
                </a:solidFill>
                <a:latin typeface="+mn-ea"/>
              </a:rPr>
              <a:t>变异：</a:t>
            </a:r>
            <a:r>
              <a:rPr lang="zh-CN" altLang="en-US" sz="2500" dirty="0">
                <a:latin typeface="+mn-ea"/>
              </a:rPr>
              <a:t>子代与父代，子代不同个体之间总有差异，是生命多样性的根源。</a:t>
            </a:r>
          </a:p>
        </p:txBody>
      </p:sp>
      <p:sp>
        <p:nvSpPr>
          <p:cNvPr id="10" name="Rectangle 2">
            <a:extLst>
              <a:ext uri="{FF2B5EF4-FFF2-40B4-BE49-F238E27FC236}">
                <a16:creationId xmlns:a16="http://schemas.microsoft.com/office/drawing/2014/main" id="{0A810EA8-6FA5-6736-962A-3B5762A69D04}"/>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
        <p:nvSpPr>
          <p:cNvPr id="15" name="矩形 14">
            <a:extLst>
              <a:ext uri="{FF2B5EF4-FFF2-40B4-BE49-F238E27FC236}">
                <a16:creationId xmlns:a16="http://schemas.microsoft.com/office/drawing/2014/main" id="{D9AB10E9-837F-BA8E-9473-46AAADDAC033}"/>
              </a:ext>
            </a:extLst>
          </p:cNvPr>
          <p:cNvSpPr/>
          <p:nvPr/>
        </p:nvSpPr>
        <p:spPr>
          <a:xfrm>
            <a:off x="450748" y="4719483"/>
            <a:ext cx="8242504" cy="1716880"/>
          </a:xfrm>
          <a:prstGeom prst="rect">
            <a:avLst/>
          </a:prstGeom>
        </p:spPr>
        <p:txBody>
          <a:bodyPr wrap="square">
            <a:spAutoFit/>
          </a:bodyPr>
          <a:lstStyle/>
          <a:p>
            <a:pPr marL="449263" indent="-449263" algn="just" defTabSz="685800" fontAlgn="base">
              <a:lnSpc>
                <a:spcPct val="130000"/>
              </a:lnSpc>
              <a:spcBef>
                <a:spcPct val="0"/>
              </a:spcBef>
              <a:spcAft>
                <a:spcPct val="0"/>
              </a:spcAft>
              <a:buFont typeface="Wingdings" panose="05000000000000000000" pitchFamily="2" charset="2"/>
              <a:buChar char="Ø"/>
              <a:defRPr/>
            </a:pPr>
            <a:r>
              <a:rPr lang="zh-CN" altLang="en-US" sz="2800" dirty="0"/>
              <a:t>具有适应性变异的个体被保留，不具有适应性变异的个体被淘汰。自然选择过程长期、缓慢而连续。</a:t>
            </a:r>
            <a:endParaRPr lang="en-US" altLang="zh-CN" sz="2800" dirty="0"/>
          </a:p>
        </p:txBody>
      </p:sp>
    </p:spTree>
    <p:extLst>
      <p:ext uri="{BB962C8B-B14F-4D97-AF65-F5344CB8AC3E}">
        <p14:creationId xmlns:p14="http://schemas.microsoft.com/office/powerpoint/2010/main" val="214752623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098"/>
                                        </p:tgtEl>
                                        <p:attrNameLst>
                                          <p:attrName>style.visibility</p:attrName>
                                        </p:attrNameLst>
                                      </p:cBhvr>
                                      <p:to>
                                        <p:strVal val="visible"/>
                                      </p:to>
                                    </p:set>
                                    <p:animEffect transition="in" filter="wipe(left)">
                                      <p:cBhvr>
                                        <p:cTn id="7" dur="1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22" presetClass="entr" presetSubtype="8" fill="hold" grpId="0" nodeType="after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10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178" y="1050602"/>
            <a:ext cx="8330995" cy="5277855"/>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遗传学的基本概念与术语</a:t>
            </a:r>
            <a:endParaRPr lang="en-US" altLang="zh-CN" sz="2800" dirty="0">
              <a:solidFill>
                <a:srgbClr val="FF0000"/>
              </a:solidFill>
            </a:endParaRPr>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染色体：</a:t>
            </a:r>
            <a:r>
              <a:rPr lang="zh-CN" altLang="en-US" sz="2600" dirty="0"/>
              <a:t>遗传物质的载体；</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脱氧核糖核酸：</a:t>
            </a:r>
            <a:r>
              <a:rPr lang="zh-CN" altLang="en-US" sz="2600" dirty="0"/>
              <a:t>大分子有机聚合物，双螺旋结构；</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遗传因子</a:t>
            </a:r>
            <a:r>
              <a:rPr lang="zh-CN" altLang="en-US" sz="2600" dirty="0"/>
              <a:t>：</a:t>
            </a:r>
            <a:r>
              <a:rPr lang="en-US" altLang="zh-CN" sz="2600" dirty="0"/>
              <a:t>DNA</a:t>
            </a:r>
            <a:r>
              <a:rPr lang="zh-CN" altLang="en-US" sz="2600" dirty="0"/>
              <a:t>或</a:t>
            </a:r>
            <a:r>
              <a:rPr lang="en-US" altLang="zh-CN" sz="2600" dirty="0"/>
              <a:t>RNA</a:t>
            </a:r>
            <a:r>
              <a:rPr lang="zh-CN" altLang="en-US" sz="2600" dirty="0"/>
              <a:t>长链结构中占有一定位置的基本遗传单位；</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基因型：</a:t>
            </a:r>
            <a:r>
              <a:rPr lang="zh-CN" altLang="en-US" sz="2600" dirty="0"/>
              <a:t>遗传因子组合的模型；</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表现型：</a:t>
            </a:r>
            <a:r>
              <a:rPr lang="zh-CN" altLang="en-US" sz="2600" dirty="0"/>
              <a:t>由染色体决定性状的外部表现；</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基因座：</a:t>
            </a:r>
            <a:r>
              <a:rPr lang="zh-CN" altLang="en-US" sz="2600" dirty="0"/>
              <a:t>遗传基因在染色体中所占据的位置，同一基因座可能有的全部基因称为等位基因；</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个体：</a:t>
            </a:r>
            <a:r>
              <a:rPr lang="zh-CN" altLang="en-US" sz="2600" dirty="0"/>
              <a:t>染色体带有特征的实体；</a:t>
            </a:r>
            <a:endParaRPr lang="en-US" altLang="zh-CN" sz="2600" dirty="0"/>
          </a:p>
        </p:txBody>
      </p:sp>
      <p:sp>
        <p:nvSpPr>
          <p:cNvPr id="11" name="Rectangle 2">
            <a:extLst>
              <a:ext uri="{FF2B5EF4-FFF2-40B4-BE49-F238E27FC236}">
                <a16:creationId xmlns:a16="http://schemas.microsoft.com/office/drawing/2014/main" id="{2358E893-6438-1634-514F-615A9C204A95}"/>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21344132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178" y="1050602"/>
            <a:ext cx="8330995" cy="5277855"/>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遗传学的基本概念与术语</a:t>
            </a:r>
            <a:endParaRPr lang="en-US" altLang="zh-CN" sz="2800" dirty="0">
              <a:solidFill>
                <a:srgbClr val="FF0000"/>
              </a:solidFill>
            </a:endParaRPr>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种群：</a:t>
            </a:r>
            <a:r>
              <a:rPr lang="zh-CN" altLang="en-US" sz="2600" dirty="0"/>
              <a:t>个体集合，集合内的个体数称为种群的大小；</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进化：</a:t>
            </a:r>
            <a:r>
              <a:rPr lang="zh-CN" altLang="en-US" sz="2600" dirty="0"/>
              <a:t>生物在其生存延续过程中，逐渐适应期生存环境，使得其品质不断得到改良，这种生命现象称为进化；</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适应度：</a:t>
            </a:r>
            <a:r>
              <a:rPr lang="zh-CN" altLang="en-US" sz="2600" dirty="0"/>
              <a:t>度量某物种对于生存环境的适应程度。对生存环境适应程度高的物种将获得更多的繁殖机会；</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选择：</a:t>
            </a:r>
            <a:r>
              <a:rPr lang="zh-CN" altLang="en-US" sz="2600" dirty="0"/>
              <a:t>以一定概率从种群中选出若干个体的操作；</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复制：</a:t>
            </a:r>
            <a:r>
              <a:rPr lang="zh-CN" altLang="en-US" sz="2600" dirty="0"/>
              <a:t>细胞分裂时，遗传物质</a:t>
            </a:r>
            <a:r>
              <a:rPr lang="en-US" altLang="zh-CN" sz="2600" dirty="0"/>
              <a:t>DNA</a:t>
            </a:r>
            <a:r>
              <a:rPr lang="zh-CN" altLang="en-US" sz="2600" dirty="0"/>
              <a:t>通过复制而转移到新产生的细胞中，新的细胞继承了旧细胞的基因；</a:t>
            </a:r>
            <a:endParaRPr lang="en-US" altLang="zh-CN" sz="2600" dirty="0"/>
          </a:p>
        </p:txBody>
      </p:sp>
      <p:sp>
        <p:nvSpPr>
          <p:cNvPr id="11" name="Rectangle 2">
            <a:extLst>
              <a:ext uri="{FF2B5EF4-FFF2-40B4-BE49-F238E27FC236}">
                <a16:creationId xmlns:a16="http://schemas.microsoft.com/office/drawing/2014/main" id="{2358E893-6438-1634-514F-615A9C204A95}"/>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149267246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178" y="1050602"/>
            <a:ext cx="8330995" cy="4237570"/>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遗传学的基本概念与术语</a:t>
            </a:r>
            <a:endParaRPr lang="en-US" altLang="zh-CN" sz="2800" dirty="0">
              <a:solidFill>
                <a:srgbClr val="FF0000"/>
              </a:solidFill>
            </a:endParaRPr>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交叉：</a:t>
            </a:r>
            <a:r>
              <a:rPr lang="zh-CN" altLang="en-US" sz="2600" dirty="0"/>
              <a:t>在两个染色体的某一相同位置处</a:t>
            </a:r>
            <a:r>
              <a:rPr lang="en-US" altLang="zh-CN" sz="2600" dirty="0"/>
              <a:t>DNA</a:t>
            </a:r>
            <a:r>
              <a:rPr lang="zh-CN" altLang="en-US" sz="2600" dirty="0"/>
              <a:t>被切断，其前后两串分别交叉组合，形成两个新的染色体；</a:t>
            </a:r>
            <a:endParaRPr lang="en-US" altLang="zh-CN" sz="2600" dirty="0">
              <a:solidFill>
                <a:srgbClr val="FF0000"/>
              </a:solidFill>
            </a:endParaRPr>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变异：</a:t>
            </a:r>
            <a:r>
              <a:rPr lang="zh-CN" altLang="en-US" sz="2600" dirty="0"/>
              <a:t>在细胞进行复制时可能以很小的概率产生某些复制差错，从而使</a:t>
            </a:r>
            <a:r>
              <a:rPr lang="en-US" altLang="zh-CN" sz="2600" dirty="0"/>
              <a:t>DNA</a:t>
            </a:r>
            <a:r>
              <a:rPr lang="zh-CN" altLang="en-US" sz="2600" dirty="0"/>
              <a:t>发生某种变异，产生出新的染色体，表现出新的性状；</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编码：</a:t>
            </a:r>
            <a:r>
              <a:rPr lang="zh-CN" altLang="en-US" sz="2600" dirty="0"/>
              <a:t>从表现型到基因型的映射；</a:t>
            </a:r>
            <a:endParaRPr lang="en-US" altLang="zh-CN" sz="2600" dirty="0"/>
          </a:p>
          <a:p>
            <a:pPr marL="627063" indent="-361950" algn="just">
              <a:lnSpc>
                <a:spcPct val="130000"/>
              </a:lnSpc>
              <a:buFont typeface="Arial" panose="020B0604020202020204" pitchFamily="34" charset="0"/>
              <a:buChar char="•"/>
              <a:tabLst>
                <a:tab pos="715963" algn="l"/>
              </a:tabLst>
            </a:pPr>
            <a:r>
              <a:rPr lang="zh-CN" altLang="en-US" sz="2600" dirty="0">
                <a:solidFill>
                  <a:srgbClr val="FF0000"/>
                </a:solidFill>
              </a:rPr>
              <a:t>解码：</a:t>
            </a:r>
            <a:r>
              <a:rPr lang="zh-CN" altLang="en-US" sz="2600" dirty="0"/>
              <a:t>从基因型到表现型的映射；</a:t>
            </a:r>
            <a:endParaRPr lang="en-US" altLang="zh-CN" sz="2600" dirty="0"/>
          </a:p>
        </p:txBody>
      </p:sp>
      <p:sp>
        <p:nvSpPr>
          <p:cNvPr id="11" name="Rectangle 2">
            <a:extLst>
              <a:ext uri="{FF2B5EF4-FFF2-40B4-BE49-F238E27FC236}">
                <a16:creationId xmlns:a16="http://schemas.microsoft.com/office/drawing/2014/main" id="{2358E893-6438-1634-514F-615A9C204A95}"/>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39337166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178" y="1050602"/>
            <a:ext cx="8330995" cy="5073440"/>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遗传算法</a:t>
            </a:r>
            <a:endParaRPr lang="en-US" altLang="zh-CN" sz="2800" dirty="0">
              <a:solidFill>
                <a:srgbClr val="FF0000"/>
              </a:solidFill>
            </a:endParaRPr>
          </a:p>
          <a:p>
            <a:pPr indent="449263" algn="just">
              <a:lnSpc>
                <a:spcPct val="130000"/>
              </a:lnSpc>
            </a:pPr>
            <a:r>
              <a:rPr lang="zh-CN" altLang="en-US" sz="2800" dirty="0"/>
              <a:t>遗传算法是从代表问题可能潜在的解集的一个种群开始，而一个种群则有经过基因编码的一定数目的个体组成。每个个体实际上是染色体带有特征的实体。染色体作为遗传物质的主要载体，即多个基因集合，其内部表现（基因型）是某种基因组合，决定个体形状的外部表现。因此，在一开始需要实现从表现型到基因型的映射，即编码工作，一般常采用二进制编码。</a:t>
            </a:r>
            <a:endParaRPr lang="en-US" altLang="zh-CN" sz="2800" dirty="0"/>
          </a:p>
        </p:txBody>
      </p:sp>
      <p:sp>
        <p:nvSpPr>
          <p:cNvPr id="11" name="Rectangle 2">
            <a:extLst>
              <a:ext uri="{FF2B5EF4-FFF2-40B4-BE49-F238E27FC236}">
                <a16:creationId xmlns:a16="http://schemas.microsoft.com/office/drawing/2014/main" id="{2358E893-6438-1634-514F-615A9C204A95}"/>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5544957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178" y="1050602"/>
            <a:ext cx="8330995" cy="5073440"/>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遗传算法</a:t>
            </a:r>
            <a:endParaRPr lang="en-US" altLang="zh-CN" sz="2800" dirty="0">
              <a:solidFill>
                <a:srgbClr val="FF0000"/>
              </a:solidFill>
            </a:endParaRPr>
          </a:p>
          <a:p>
            <a:pPr indent="449263" algn="just">
              <a:lnSpc>
                <a:spcPct val="130000"/>
              </a:lnSpc>
            </a:pPr>
            <a:r>
              <a:rPr lang="zh-CN" altLang="en-US" sz="2800" dirty="0"/>
              <a:t>初始种群产生之后，按照适者生存和优胜劣汰的原理，逐代演化，产生出越来越好的近似解。在每一代，根据问题域中个体的适应度大小选择个体，并借助于自然遗传学的遗传算子进行组合交叉和变异，产生出代表新的解集的种群。</a:t>
            </a:r>
            <a:endParaRPr lang="en-US" altLang="zh-CN" sz="2800" dirty="0"/>
          </a:p>
          <a:p>
            <a:pPr indent="449263" algn="just">
              <a:lnSpc>
                <a:spcPct val="130000"/>
              </a:lnSpc>
            </a:pPr>
            <a:r>
              <a:rPr lang="zh-CN" altLang="en-US" sz="2800" dirty="0"/>
              <a:t>这个过程使种群像自然进化一样，后代种群比前代更加适应于环境，末代种群中的最优个体经过解码，可作为问题近似最优解。</a:t>
            </a:r>
            <a:endParaRPr lang="en-US" altLang="zh-CN" sz="2800" dirty="0"/>
          </a:p>
        </p:txBody>
      </p:sp>
      <p:sp>
        <p:nvSpPr>
          <p:cNvPr id="11" name="Rectangle 2">
            <a:extLst>
              <a:ext uri="{FF2B5EF4-FFF2-40B4-BE49-F238E27FC236}">
                <a16:creationId xmlns:a16="http://schemas.microsoft.com/office/drawing/2014/main" id="{2358E893-6438-1634-514F-615A9C204A95}"/>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36061078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178" y="1050602"/>
            <a:ext cx="8330995" cy="5077800"/>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遗传算法中重点的算子</a:t>
            </a:r>
            <a:endParaRPr lang="en-US" altLang="zh-CN" sz="2800" dirty="0">
              <a:solidFill>
                <a:srgbClr val="FF0000"/>
              </a:solidFill>
            </a:endParaRPr>
          </a:p>
          <a:p>
            <a:pPr marL="627063" indent="-361950" algn="just">
              <a:lnSpc>
                <a:spcPct val="130000"/>
              </a:lnSpc>
              <a:buFont typeface="Arial" panose="020B0604020202020204" pitchFamily="34" charset="0"/>
              <a:buChar char="•"/>
              <a:tabLst>
                <a:tab pos="715963" algn="l"/>
              </a:tabLst>
            </a:pPr>
            <a:r>
              <a:rPr lang="zh-CN" altLang="en-US" sz="2800" dirty="0">
                <a:solidFill>
                  <a:srgbClr val="FF0000"/>
                </a:solidFill>
              </a:rPr>
              <a:t>种群：</a:t>
            </a:r>
            <a:r>
              <a:rPr lang="zh-CN" altLang="en-US" sz="2800" dirty="0"/>
              <a:t>个体群。一个个体为解空间的一个元素，</a:t>
            </a:r>
            <a:r>
              <a:rPr lang="en-US" altLang="zh-CN" sz="2800" dirty="0"/>
              <a:t>GA</a:t>
            </a:r>
            <a:r>
              <a:rPr lang="zh-CN" altLang="en-US" sz="2800" dirty="0"/>
              <a:t>要在给定的时间内搜索或“进化”出一个可以接受的解。一般个体用二进制表示，称为染色体，其长度根据问题而定。</a:t>
            </a:r>
            <a:endParaRPr lang="en-US" altLang="zh-CN" sz="2800" dirty="0"/>
          </a:p>
          <a:p>
            <a:pPr marL="627063" indent="-361950" algn="just">
              <a:lnSpc>
                <a:spcPct val="130000"/>
              </a:lnSpc>
              <a:buFont typeface="Arial" panose="020B0604020202020204" pitchFamily="34" charset="0"/>
              <a:buChar char="•"/>
              <a:tabLst>
                <a:tab pos="715963" algn="l"/>
              </a:tabLst>
            </a:pPr>
            <a:r>
              <a:rPr lang="zh-CN" altLang="en-US" sz="2800" dirty="0">
                <a:solidFill>
                  <a:srgbClr val="FF0000"/>
                </a:solidFill>
              </a:rPr>
              <a:t>适应度函数：</a:t>
            </a:r>
            <a:r>
              <a:rPr lang="zh-CN" altLang="en-US" sz="2800" dirty="0"/>
              <a:t>用适应度函数来评价问题解的好坏，不受连续可微的约束，可定义为任何函数。适应度值为大于零的实数，适应度值越大，表示个体的适应能力越强。</a:t>
            </a:r>
            <a:endParaRPr lang="en-US" altLang="zh-CN" sz="2800" dirty="0"/>
          </a:p>
        </p:txBody>
      </p:sp>
      <p:sp>
        <p:nvSpPr>
          <p:cNvPr id="11" name="Rectangle 2">
            <a:extLst>
              <a:ext uri="{FF2B5EF4-FFF2-40B4-BE49-F238E27FC236}">
                <a16:creationId xmlns:a16="http://schemas.microsoft.com/office/drawing/2014/main" id="{2358E893-6438-1634-514F-615A9C204A95}"/>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178" y="1050602"/>
            <a:ext cx="8330995" cy="2112630"/>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遗传算法中重点的算子</a:t>
            </a:r>
            <a:endParaRPr lang="en-US" altLang="zh-CN" sz="2800" dirty="0">
              <a:solidFill>
                <a:srgbClr val="FF0000"/>
              </a:solidFill>
            </a:endParaRPr>
          </a:p>
          <a:p>
            <a:pPr marL="265113" algn="just">
              <a:lnSpc>
                <a:spcPct val="130000"/>
              </a:lnSpc>
              <a:tabLst>
                <a:tab pos="715963" algn="l"/>
              </a:tabLst>
            </a:pPr>
            <a:endParaRPr lang="en-US" altLang="zh-CN" sz="2400" dirty="0"/>
          </a:p>
          <a:p>
            <a:pPr marL="265113" algn="just">
              <a:lnSpc>
                <a:spcPct val="130000"/>
              </a:lnSpc>
              <a:tabLst>
                <a:tab pos="715963" algn="l"/>
              </a:tabLst>
            </a:pPr>
            <a:endParaRPr lang="en-US" altLang="zh-CN" sz="2400" dirty="0"/>
          </a:p>
          <a:p>
            <a:pPr marL="627063" indent="-361950" algn="just">
              <a:lnSpc>
                <a:spcPct val="130000"/>
              </a:lnSpc>
              <a:buFont typeface="Arial" panose="020B0604020202020204" pitchFamily="34" charset="0"/>
              <a:buChar char="•"/>
              <a:tabLst>
                <a:tab pos="715963" algn="l"/>
              </a:tabLst>
            </a:pPr>
            <a:r>
              <a:rPr lang="zh-CN" altLang="en-US" sz="2800" dirty="0">
                <a:solidFill>
                  <a:srgbClr val="FF0000"/>
                </a:solidFill>
              </a:rPr>
              <a:t>遗传操作</a:t>
            </a:r>
          </a:p>
        </p:txBody>
      </p:sp>
      <p:cxnSp>
        <p:nvCxnSpPr>
          <p:cNvPr id="3" name="连接符: 肘形 2">
            <a:extLst>
              <a:ext uri="{FF2B5EF4-FFF2-40B4-BE49-F238E27FC236}">
                <a16:creationId xmlns:a16="http://schemas.microsoft.com/office/drawing/2014/main" id="{76604DAD-3691-43B1-B4AB-BFE890F70E3A}"/>
              </a:ext>
            </a:extLst>
          </p:cNvPr>
          <p:cNvCxnSpPr>
            <a:cxnSpLocks/>
            <a:endCxn id="13" idx="1"/>
          </p:cNvCxnSpPr>
          <p:nvPr/>
        </p:nvCxnSpPr>
        <p:spPr>
          <a:xfrm rot="5400000" flipH="1" flipV="1">
            <a:off x="2552706" y="2280332"/>
            <a:ext cx="882808" cy="442076"/>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连接符: 肘形 9">
            <a:extLst>
              <a:ext uri="{FF2B5EF4-FFF2-40B4-BE49-F238E27FC236}">
                <a16:creationId xmlns:a16="http://schemas.microsoft.com/office/drawing/2014/main" id="{79DB80FC-FE20-47D4-AA8C-1E5994651E32}"/>
              </a:ext>
            </a:extLst>
          </p:cNvPr>
          <p:cNvCxnSpPr>
            <a:cxnSpLocks/>
          </p:cNvCxnSpPr>
          <p:nvPr/>
        </p:nvCxnSpPr>
        <p:spPr>
          <a:xfrm rot="16200000" flipH="1">
            <a:off x="2533904" y="3092981"/>
            <a:ext cx="942910" cy="464574"/>
          </a:xfrm>
          <a:prstGeom prst="bentConnector3">
            <a:avLst>
              <a:gd name="adj1" fmla="val 98488"/>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524C93E9-822E-48A7-B492-90C2B75037D5}"/>
              </a:ext>
            </a:extLst>
          </p:cNvPr>
          <p:cNvCxnSpPr>
            <a:cxnSpLocks/>
          </p:cNvCxnSpPr>
          <p:nvPr/>
        </p:nvCxnSpPr>
        <p:spPr>
          <a:xfrm>
            <a:off x="2536723" y="2934514"/>
            <a:ext cx="69016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B8DE0413-F0BD-4E7B-B905-2E8EE6D2455E}"/>
              </a:ext>
            </a:extLst>
          </p:cNvPr>
          <p:cNvSpPr txBox="1"/>
          <p:nvPr/>
        </p:nvSpPr>
        <p:spPr>
          <a:xfrm>
            <a:off x="3215148" y="1829133"/>
            <a:ext cx="5479025" cy="461665"/>
          </a:xfrm>
          <a:prstGeom prst="rect">
            <a:avLst/>
          </a:prstGeom>
          <a:noFill/>
        </p:spPr>
        <p:txBody>
          <a:bodyPr wrap="square" rtlCol="0">
            <a:spAutoFit/>
          </a:bodyPr>
          <a:lstStyle/>
          <a:p>
            <a:r>
              <a:rPr lang="zh-CN" altLang="en-US" sz="2400" dirty="0">
                <a:latin typeface="宋体" panose="02010600030101010101" pitchFamily="2" charset="-122"/>
              </a:rPr>
              <a:t>选择：优胜劣汰，自然选择（赌轮法）</a:t>
            </a:r>
            <a:endParaRPr lang="zh-CN" altLang="en-US" sz="2400" dirty="0"/>
          </a:p>
        </p:txBody>
      </p:sp>
      <p:sp>
        <p:nvSpPr>
          <p:cNvPr id="14" name="文本框 13">
            <a:extLst>
              <a:ext uri="{FF2B5EF4-FFF2-40B4-BE49-F238E27FC236}">
                <a16:creationId xmlns:a16="http://schemas.microsoft.com/office/drawing/2014/main" id="{9583619A-3DAE-46EB-A14A-9DAD2E09216F}"/>
              </a:ext>
            </a:extLst>
          </p:cNvPr>
          <p:cNvSpPr txBox="1"/>
          <p:nvPr/>
        </p:nvSpPr>
        <p:spPr>
          <a:xfrm>
            <a:off x="3125798" y="2711942"/>
            <a:ext cx="6063457" cy="461665"/>
          </a:xfrm>
          <a:prstGeom prst="rect">
            <a:avLst/>
          </a:prstGeom>
          <a:noFill/>
        </p:spPr>
        <p:txBody>
          <a:bodyPr wrap="square" rtlCol="0">
            <a:spAutoFit/>
          </a:bodyPr>
          <a:lstStyle/>
          <a:p>
            <a:r>
              <a:rPr lang="zh-CN" altLang="en-US" sz="2400" dirty="0">
                <a:latin typeface="宋体" panose="02010600030101010101" pitchFamily="2" charset="-122"/>
              </a:rPr>
              <a:t>交叉</a:t>
            </a:r>
            <a:r>
              <a:rPr lang="en-US" altLang="zh-CN" sz="2400" dirty="0">
                <a:latin typeface="宋体" panose="02010600030101010101" pitchFamily="2" charset="-122"/>
              </a:rPr>
              <a:t>/</a:t>
            </a:r>
            <a:r>
              <a:rPr lang="zh-CN" altLang="en-US" sz="2400" dirty="0">
                <a:latin typeface="宋体" panose="02010600030101010101" pitchFamily="2" charset="-122"/>
              </a:rPr>
              <a:t>基因重组：实值重组，二进制交叉</a:t>
            </a:r>
            <a:endParaRPr lang="zh-CN" altLang="en-US" sz="2400" dirty="0"/>
          </a:p>
        </p:txBody>
      </p:sp>
      <p:sp>
        <p:nvSpPr>
          <p:cNvPr id="15" name="文本框 14">
            <a:extLst>
              <a:ext uri="{FF2B5EF4-FFF2-40B4-BE49-F238E27FC236}">
                <a16:creationId xmlns:a16="http://schemas.microsoft.com/office/drawing/2014/main" id="{3C71C141-7650-4FF6-B6B6-55A5DDBA6AB7}"/>
              </a:ext>
            </a:extLst>
          </p:cNvPr>
          <p:cNvSpPr txBox="1"/>
          <p:nvPr/>
        </p:nvSpPr>
        <p:spPr>
          <a:xfrm>
            <a:off x="3321366" y="3565891"/>
            <a:ext cx="5089410" cy="461665"/>
          </a:xfrm>
          <a:prstGeom prst="rect">
            <a:avLst/>
          </a:prstGeom>
          <a:noFill/>
        </p:spPr>
        <p:txBody>
          <a:bodyPr wrap="square" rtlCol="0">
            <a:spAutoFit/>
          </a:bodyPr>
          <a:lstStyle/>
          <a:p>
            <a:r>
              <a:rPr lang="zh-CN" altLang="en-US" sz="2400" dirty="0">
                <a:latin typeface="宋体" panose="02010600030101010101" pitchFamily="2" charset="-122"/>
              </a:rPr>
              <a:t>变异：实值变异，二进制变异</a:t>
            </a:r>
            <a:endParaRPr lang="zh-CN" altLang="en-US" sz="2400" dirty="0"/>
          </a:p>
        </p:txBody>
      </p:sp>
      <p:sp>
        <p:nvSpPr>
          <p:cNvPr id="11" name="Rectangle 2">
            <a:extLst>
              <a:ext uri="{FF2B5EF4-FFF2-40B4-BE49-F238E27FC236}">
                <a16:creationId xmlns:a16="http://schemas.microsoft.com/office/drawing/2014/main" id="{2358E893-6438-1634-514F-615A9C204A95}"/>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323636251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par>
                                <p:cTn id="13" presetID="22" presetClass="entr" presetSubtype="8"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par>
                                <p:cTn id="16" presetID="22" presetClass="entr" presetSubtype="8" fill="hold"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1000"/>
                                        <p:tgtEl>
                                          <p:spTgt spid="10"/>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0"/>
                                        <p:tgtEl>
                                          <p:spTgt spid="13"/>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1000"/>
                                        <p:tgtEl>
                                          <p:spTgt spid="14"/>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0" y="2588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804030504040204" pitchFamily="34" charset="0"/>
                <a:ea typeface="宋体" panose="02010600030101010101" pitchFamily="2" charset="-122"/>
              </a:defRPr>
            </a:lvl1pPr>
            <a:lvl2pPr marL="742950" indent="-285750">
              <a:defRPr sz="2800">
                <a:solidFill>
                  <a:schemeClr val="tx1"/>
                </a:solidFill>
                <a:latin typeface="Verdana" panose="020B0804030504040204" pitchFamily="34" charset="0"/>
                <a:ea typeface="宋体" panose="02010600030101010101" pitchFamily="2" charset="-122"/>
              </a:defRPr>
            </a:lvl2pPr>
            <a:lvl3pPr marL="1143000" indent="-228600">
              <a:defRPr sz="2800">
                <a:solidFill>
                  <a:schemeClr val="tx1"/>
                </a:solidFill>
                <a:latin typeface="Verdana" panose="020B0804030504040204" pitchFamily="34" charset="0"/>
                <a:ea typeface="宋体" panose="02010600030101010101" pitchFamily="2" charset="-122"/>
              </a:defRPr>
            </a:lvl3pPr>
            <a:lvl4pPr marL="1600200" indent="-228600">
              <a:defRPr sz="2800">
                <a:solidFill>
                  <a:schemeClr val="tx1"/>
                </a:solidFill>
                <a:latin typeface="Verdana" panose="020B0804030504040204" pitchFamily="34" charset="0"/>
                <a:ea typeface="宋体" panose="02010600030101010101" pitchFamily="2" charset="-122"/>
              </a:defRPr>
            </a:lvl4pPr>
            <a:lvl5pPr marL="2057400" indent="-228600">
              <a:defRPr sz="2800">
                <a:solidFill>
                  <a:schemeClr val="tx1"/>
                </a:solidFill>
                <a:latin typeface="Verdana" panose="020B08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8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8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8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804030504040204" pitchFamily="34" charset="0"/>
                <a:ea typeface="宋体" panose="02010600030101010101" pitchFamily="2" charset="-122"/>
              </a:defRPr>
            </a:lvl9pPr>
          </a:lstStyle>
          <a:p>
            <a:pPr>
              <a:buFont typeface="Arial" panose="020B0604020202090204" pitchFamily="34" charset="0"/>
              <a:buNone/>
            </a:pPr>
            <a:r>
              <a:rPr lang="zh-CN" altLang="en-US" sz="4000" b="1" dirty="0">
                <a:solidFill>
                  <a:srgbClr val="C00000"/>
                </a:solidFill>
                <a:latin typeface="+mn-ea"/>
                <a:ea typeface="+mn-ea"/>
                <a:sym typeface="Times New Roman" panose="02020503050405090304" pitchFamily="18" charset="0"/>
              </a:rPr>
              <a:t>  提纲</a:t>
            </a:r>
          </a:p>
        </p:txBody>
      </p:sp>
      <p:sp>
        <p:nvSpPr>
          <p:cNvPr id="22" name="矩形 7"/>
          <p:cNvSpPr>
            <a:spLocks noChangeArrowheads="1"/>
          </p:cNvSpPr>
          <p:nvPr/>
        </p:nvSpPr>
        <p:spPr bwMode="auto">
          <a:xfrm>
            <a:off x="310965" y="290503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90204" pitchFamily="34" charset="0"/>
                <a:ea typeface="宋体" panose="02010600030101010101" pitchFamily="2" charset="-122"/>
              </a:defRPr>
            </a:lvl1pPr>
            <a:lvl2pPr marL="742950" indent="-285750">
              <a:defRPr kumimoji="1" sz="2400">
                <a:solidFill>
                  <a:schemeClr val="tx1"/>
                </a:solidFill>
                <a:latin typeface="Arial" panose="020B0604020202090204" pitchFamily="34" charset="0"/>
                <a:ea typeface="宋体" panose="02010600030101010101" pitchFamily="2" charset="-122"/>
              </a:defRPr>
            </a:lvl2pPr>
            <a:lvl3pPr marL="1143000" indent="-228600">
              <a:defRPr kumimoji="1" sz="2400">
                <a:solidFill>
                  <a:schemeClr val="tx1"/>
                </a:solidFill>
                <a:latin typeface="Arial" panose="020B0604020202090204" pitchFamily="34" charset="0"/>
                <a:ea typeface="宋体" panose="02010600030101010101" pitchFamily="2" charset="-122"/>
              </a:defRPr>
            </a:lvl3pPr>
            <a:lvl4pPr marL="1600200" indent="-228600">
              <a:defRPr kumimoji="1" sz="2400">
                <a:solidFill>
                  <a:schemeClr val="tx1"/>
                </a:solidFill>
                <a:latin typeface="Arial" panose="020B0604020202090204" pitchFamily="34" charset="0"/>
                <a:ea typeface="宋体" panose="02010600030101010101" pitchFamily="2" charset="-122"/>
              </a:defRPr>
            </a:lvl4pPr>
            <a:lvl5pPr marL="2057400" indent="-228600">
              <a:defRPr kumimoji="1" sz="2400">
                <a:solidFill>
                  <a:schemeClr val="tx1"/>
                </a:solidFill>
                <a:latin typeface="Arial" panose="020B0604020202090204" pitchFamily="34" charset="0"/>
                <a:ea typeface="宋体" panose="02010600030101010101" pitchFamily="2" charset="-122"/>
              </a:defRPr>
            </a:lvl5pPr>
            <a:lvl6pPr marL="25146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6pPr>
            <a:lvl7pPr marL="29718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7pPr>
            <a:lvl8pPr marL="34290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8pPr>
            <a:lvl9pPr marL="38862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二、粒子群算法</a:t>
            </a:r>
          </a:p>
        </p:txBody>
      </p:sp>
      <p:sp>
        <p:nvSpPr>
          <p:cNvPr id="24" name="矩形 7"/>
          <p:cNvSpPr>
            <a:spLocks noChangeArrowheads="1"/>
          </p:cNvSpPr>
          <p:nvPr/>
        </p:nvSpPr>
        <p:spPr bwMode="auto">
          <a:xfrm>
            <a:off x="233846" y="171674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90204" pitchFamily="34" charset="0"/>
                <a:ea typeface="宋体" panose="02010600030101010101" pitchFamily="2" charset="-122"/>
              </a:defRPr>
            </a:lvl1pPr>
            <a:lvl2pPr marL="742950" indent="-285750">
              <a:defRPr kumimoji="1" sz="2400">
                <a:solidFill>
                  <a:schemeClr val="tx1"/>
                </a:solidFill>
                <a:latin typeface="Arial" panose="020B0604020202090204" pitchFamily="34" charset="0"/>
                <a:ea typeface="宋体" panose="02010600030101010101" pitchFamily="2" charset="-122"/>
              </a:defRPr>
            </a:lvl2pPr>
            <a:lvl3pPr marL="1143000" indent="-228600">
              <a:defRPr kumimoji="1" sz="2400">
                <a:solidFill>
                  <a:schemeClr val="tx1"/>
                </a:solidFill>
                <a:latin typeface="Arial" panose="020B0604020202090204" pitchFamily="34" charset="0"/>
                <a:ea typeface="宋体" panose="02010600030101010101" pitchFamily="2" charset="-122"/>
              </a:defRPr>
            </a:lvl3pPr>
            <a:lvl4pPr marL="1600200" indent="-228600">
              <a:defRPr kumimoji="1" sz="2400">
                <a:solidFill>
                  <a:schemeClr val="tx1"/>
                </a:solidFill>
                <a:latin typeface="Arial" panose="020B0604020202090204" pitchFamily="34" charset="0"/>
                <a:ea typeface="宋体" panose="02010600030101010101" pitchFamily="2" charset="-122"/>
              </a:defRPr>
            </a:lvl4pPr>
            <a:lvl5pPr marL="2057400" indent="-228600">
              <a:defRPr kumimoji="1" sz="2400">
                <a:solidFill>
                  <a:schemeClr val="tx1"/>
                </a:solidFill>
                <a:latin typeface="Arial" panose="020B0604020202090204" pitchFamily="34" charset="0"/>
                <a:ea typeface="宋体" panose="02010600030101010101" pitchFamily="2" charset="-122"/>
              </a:defRPr>
            </a:lvl5pPr>
            <a:lvl6pPr marL="25146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6pPr>
            <a:lvl7pPr marL="29718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7pPr>
            <a:lvl8pPr marL="34290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8pPr>
            <a:lvl9pPr marL="38862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一、遗传算法</a:t>
            </a:r>
          </a:p>
        </p:txBody>
      </p:sp>
      <p:sp>
        <p:nvSpPr>
          <p:cNvPr id="2" name="矩形 1"/>
          <p:cNvSpPr/>
          <p:nvPr/>
        </p:nvSpPr>
        <p:spPr>
          <a:xfrm>
            <a:off x="633470" y="5611382"/>
            <a:ext cx="7629180" cy="566822"/>
          </a:xfrm>
          <a:prstGeom prst="rect">
            <a:avLst/>
          </a:prstGeom>
        </p:spPr>
        <p:txBody>
          <a:bodyPr wrap="square">
            <a:spAutoFit/>
          </a:bodyPr>
          <a:lstStyle/>
          <a:p>
            <a:pPr>
              <a:lnSpc>
                <a:spcPts val="1200"/>
              </a:lnSpc>
            </a:pPr>
            <a:r>
              <a:rPr lang="zh-CN" altLang="en-US" dirty="0"/>
              <a:t>吴飞，</a:t>
            </a:r>
            <a:r>
              <a:rPr lang="en-US" altLang="zh-CN" dirty="0"/>
              <a:t>《</a:t>
            </a:r>
            <a:r>
              <a:rPr lang="zh-CN" altLang="en-US" dirty="0"/>
              <a:t>人工智能导论：模型与算法</a:t>
            </a:r>
            <a:r>
              <a:rPr lang="en-US" altLang="zh-CN" dirty="0"/>
              <a:t>》</a:t>
            </a:r>
            <a:r>
              <a:rPr lang="zh-CN" altLang="en-US" dirty="0"/>
              <a:t>，高等教育出版社 </a:t>
            </a:r>
            <a:endParaRPr lang="en-US" altLang="zh-CN" dirty="0"/>
          </a:p>
          <a:p>
            <a:pPr>
              <a:lnSpc>
                <a:spcPts val="1200"/>
              </a:lnSpc>
            </a:pPr>
            <a:endParaRPr lang="en-US" altLang="zh-CN" dirty="0"/>
          </a:p>
          <a:p>
            <a:pPr>
              <a:lnSpc>
                <a:spcPts val="1200"/>
              </a:lnSpc>
            </a:pPr>
            <a:r>
              <a:rPr lang="en-US" altLang="zh-CN" dirty="0"/>
              <a:t>MOOC</a:t>
            </a:r>
            <a:r>
              <a:rPr lang="zh-CN" altLang="en-US" dirty="0"/>
              <a:t>：</a:t>
            </a:r>
            <a:r>
              <a:rPr lang="en-US" altLang="zh-CN" dirty="0">
                <a:hlinkClick r:id="rId3"/>
              </a:rPr>
              <a:t>https://www.icourse163.org/course/ZJU-1003377027</a:t>
            </a:r>
            <a:endParaRPr lang="zh-CN" altLang="en-US" dirty="0"/>
          </a:p>
        </p:txBody>
      </p:sp>
      <p:sp>
        <p:nvSpPr>
          <p:cNvPr id="8" name="矩形 7"/>
          <p:cNvSpPr>
            <a:spLocks noChangeArrowheads="1"/>
          </p:cNvSpPr>
          <p:nvPr/>
        </p:nvSpPr>
        <p:spPr bwMode="auto">
          <a:xfrm>
            <a:off x="310965" y="40820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90204" pitchFamily="34" charset="0"/>
                <a:ea typeface="宋体" panose="02010600030101010101" pitchFamily="2" charset="-122"/>
              </a:defRPr>
            </a:lvl1pPr>
            <a:lvl2pPr marL="742950" indent="-285750">
              <a:defRPr kumimoji="1" sz="2400">
                <a:solidFill>
                  <a:schemeClr val="tx1"/>
                </a:solidFill>
                <a:latin typeface="Arial" panose="020B0604020202090204" pitchFamily="34" charset="0"/>
                <a:ea typeface="宋体" panose="02010600030101010101" pitchFamily="2" charset="-122"/>
              </a:defRPr>
            </a:lvl2pPr>
            <a:lvl3pPr marL="1143000" indent="-228600">
              <a:defRPr kumimoji="1" sz="2400">
                <a:solidFill>
                  <a:schemeClr val="tx1"/>
                </a:solidFill>
                <a:latin typeface="Arial" panose="020B0604020202090204" pitchFamily="34" charset="0"/>
                <a:ea typeface="宋体" panose="02010600030101010101" pitchFamily="2" charset="-122"/>
              </a:defRPr>
            </a:lvl3pPr>
            <a:lvl4pPr marL="1600200" indent="-228600">
              <a:defRPr kumimoji="1" sz="2400">
                <a:solidFill>
                  <a:schemeClr val="tx1"/>
                </a:solidFill>
                <a:latin typeface="Arial" panose="020B0604020202090204" pitchFamily="34" charset="0"/>
                <a:ea typeface="宋体" panose="02010600030101010101" pitchFamily="2" charset="-122"/>
              </a:defRPr>
            </a:lvl4pPr>
            <a:lvl5pPr marL="2057400" indent="-228600">
              <a:defRPr kumimoji="1" sz="2400">
                <a:solidFill>
                  <a:schemeClr val="tx1"/>
                </a:solidFill>
                <a:latin typeface="Arial" panose="020B0604020202090204" pitchFamily="34" charset="0"/>
                <a:ea typeface="宋体" panose="02010600030101010101" pitchFamily="2" charset="-122"/>
              </a:defRPr>
            </a:lvl5pPr>
            <a:lvl6pPr marL="25146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6pPr>
            <a:lvl7pPr marL="29718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7pPr>
            <a:lvl8pPr marL="34290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8pPr>
            <a:lvl9pPr marL="3886200" indent="-228600" fontAlgn="base">
              <a:spcBef>
                <a:spcPct val="0"/>
              </a:spcBef>
              <a:spcAft>
                <a:spcPct val="0"/>
              </a:spcAft>
              <a:buFont typeface="Arial" panose="020B0604020202090204" pitchFamily="34" charset="0"/>
              <a:defRPr kumimoji="1" sz="2400">
                <a:solidFill>
                  <a:schemeClr val="tx1"/>
                </a:solidFill>
                <a:latin typeface="Arial" panose="020B060402020209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三、蚁群算法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178" y="1050602"/>
            <a:ext cx="8330995" cy="4517647"/>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遗传算法中重点的算子</a:t>
            </a:r>
            <a:endParaRPr lang="en-US" altLang="zh-CN" sz="2800" dirty="0">
              <a:solidFill>
                <a:srgbClr val="FF0000"/>
              </a:solidFill>
            </a:endParaRPr>
          </a:p>
          <a:p>
            <a:pPr marL="627063" indent="-361950" algn="just">
              <a:lnSpc>
                <a:spcPct val="130000"/>
              </a:lnSpc>
              <a:buFont typeface="Arial" panose="020B0604020202020204" pitchFamily="34" charset="0"/>
              <a:buChar char="•"/>
              <a:tabLst>
                <a:tab pos="715963" algn="l"/>
              </a:tabLst>
            </a:pPr>
            <a:r>
              <a:rPr lang="zh-CN" altLang="en-US" sz="2800" dirty="0">
                <a:solidFill>
                  <a:srgbClr val="FF0000"/>
                </a:solidFill>
              </a:rPr>
              <a:t>遗传操作</a:t>
            </a:r>
            <a:endParaRPr lang="en-US" altLang="zh-CN" sz="2800" dirty="0">
              <a:solidFill>
                <a:srgbClr val="FF0000"/>
              </a:solidFill>
            </a:endParaRPr>
          </a:p>
          <a:p>
            <a:pPr marL="265113" algn="just">
              <a:lnSpc>
                <a:spcPct val="130000"/>
              </a:lnSpc>
              <a:tabLst>
                <a:tab pos="715963" algn="l"/>
              </a:tabLst>
            </a:pPr>
            <a:r>
              <a:rPr lang="zh-CN" altLang="en-US" sz="2800" dirty="0">
                <a:solidFill>
                  <a:srgbClr val="FF0000"/>
                </a:solidFill>
              </a:rPr>
              <a:t>（</a:t>
            </a:r>
            <a:r>
              <a:rPr lang="en-US" altLang="zh-CN" sz="2800" dirty="0">
                <a:solidFill>
                  <a:srgbClr val="FF0000"/>
                </a:solidFill>
              </a:rPr>
              <a:t>1</a:t>
            </a:r>
            <a:r>
              <a:rPr lang="zh-CN" altLang="en-US" sz="2800" dirty="0">
                <a:solidFill>
                  <a:srgbClr val="FF0000"/>
                </a:solidFill>
              </a:rPr>
              <a:t>）选择</a:t>
            </a:r>
            <a:endParaRPr lang="en-US" altLang="zh-CN" sz="2800" dirty="0">
              <a:solidFill>
                <a:srgbClr val="FF0000"/>
              </a:solidFill>
            </a:endParaRPr>
          </a:p>
          <a:p>
            <a:pPr marL="265113" indent="635000" algn="just">
              <a:lnSpc>
                <a:spcPct val="130000"/>
              </a:lnSpc>
              <a:tabLst>
                <a:tab pos="715963" algn="l"/>
              </a:tabLst>
            </a:pPr>
            <a:r>
              <a:rPr lang="zh-CN" altLang="en-US" sz="2800" dirty="0"/>
              <a:t>优胜劣汰、自然选择的计算形式，根据适应度大小决定哪个个体被复制并传给下一代。其特点是</a:t>
            </a:r>
            <a:r>
              <a:rPr lang="zh-CN" altLang="en-US" sz="2800" dirty="0">
                <a:solidFill>
                  <a:srgbClr val="FF0000"/>
                </a:solidFill>
              </a:rPr>
              <a:t>以一定概率进行选择</a:t>
            </a:r>
            <a:r>
              <a:rPr lang="zh-CN" altLang="en-US" sz="2800" dirty="0"/>
              <a:t>，</a:t>
            </a:r>
            <a:r>
              <a:rPr lang="zh-CN" altLang="en-US" sz="2800" dirty="0">
                <a:solidFill>
                  <a:srgbClr val="FF0000"/>
                </a:solidFill>
              </a:rPr>
              <a:t>主要的选择算法</a:t>
            </a:r>
            <a:r>
              <a:rPr lang="zh-CN" altLang="en-US" sz="2800" dirty="0"/>
              <a:t>有：按比例的适应度算法、基于排序的适应度算法、</a:t>
            </a:r>
            <a:r>
              <a:rPr lang="zh-CN" altLang="en-US" sz="2800" dirty="0">
                <a:solidFill>
                  <a:srgbClr val="FF0000"/>
                </a:solidFill>
              </a:rPr>
              <a:t>轮盘赌选择</a:t>
            </a:r>
            <a:r>
              <a:rPr lang="zh-CN" altLang="en-US" sz="2800" dirty="0"/>
              <a:t>、随机遍历抽样、局部选择、截断选择。</a:t>
            </a:r>
          </a:p>
        </p:txBody>
      </p:sp>
      <p:sp>
        <p:nvSpPr>
          <p:cNvPr id="11" name="Rectangle 2">
            <a:extLst>
              <a:ext uri="{FF2B5EF4-FFF2-40B4-BE49-F238E27FC236}">
                <a16:creationId xmlns:a16="http://schemas.microsoft.com/office/drawing/2014/main" id="{2358E893-6438-1634-514F-615A9C204A95}"/>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939231B-09CC-05EB-C789-C63CBAC27C39}"/>
                  </a:ext>
                </a:extLst>
              </p:cNvPr>
              <p:cNvSpPr txBox="1"/>
              <p:nvPr/>
            </p:nvSpPr>
            <p:spPr>
              <a:xfrm>
                <a:off x="2086896" y="5614463"/>
                <a:ext cx="5326199" cy="431337"/>
              </a:xfrm>
              <a:prstGeom prst="rect">
                <a:avLst/>
              </a:prstGeom>
              <a:noFill/>
            </p:spPr>
            <p:txBody>
              <a:bodyPr wrap="square" lIns="0" tIns="0" rIns="0" bIns="0" rtlCol="0">
                <a:spAutoFit/>
              </a:bodyPr>
              <a:lstStyle/>
              <a:p>
                <a14:m>
                  <m:oMath xmlns:m="http://schemas.openxmlformats.org/officeDocument/2006/math">
                    <m:r>
                      <a:rPr lang="en-US" altLang="zh-CN" sz="2400" b="0" i="1" smtClean="0">
                        <a:solidFill>
                          <a:srgbClr val="FF0000"/>
                        </a:solidFill>
                        <a:latin typeface="Cambria Math" panose="02040503050406030204" pitchFamily="18" charset="0"/>
                      </a:rPr>
                      <m:t>𝑝</m:t>
                    </m:r>
                    <m:r>
                      <a:rPr lang="en-US" altLang="zh-CN" sz="2400" b="0" i="1" smtClean="0">
                        <a:solidFill>
                          <a:srgbClr val="FF0000"/>
                        </a:solidFill>
                        <a:latin typeface="Cambria Math" panose="02040503050406030204" pitchFamily="18" charset="0"/>
                      </a:rPr>
                      <m:t>=</m:t>
                    </m:r>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𝐹</m:t>
                        </m:r>
                      </m:e>
                      <m:sub>
                        <m:r>
                          <a:rPr lang="en-US" altLang="zh-CN" sz="2400" b="0" i="1" smtClean="0">
                            <a:solidFill>
                              <a:srgbClr val="FF0000"/>
                            </a:solidFill>
                            <a:latin typeface="Cambria Math" panose="02040503050406030204" pitchFamily="18" charset="0"/>
                          </a:rPr>
                          <m:t>𝑖</m:t>
                        </m:r>
                      </m:sub>
                    </m:sSub>
                    <m:r>
                      <a:rPr lang="en-US" altLang="zh-CN" sz="2400" b="0" i="1" smtClean="0">
                        <a:solidFill>
                          <a:srgbClr val="FF0000"/>
                        </a:solidFill>
                        <a:latin typeface="Cambria Math" panose="02040503050406030204" pitchFamily="18" charset="0"/>
                      </a:rPr>
                      <m:t>/</m:t>
                    </m:r>
                    <m:nary>
                      <m:naryPr>
                        <m:chr m:val="∑"/>
                        <m:ctrlPr>
                          <a:rPr lang="en-US" altLang="zh-CN" sz="2400" b="0" i="1" smtClean="0">
                            <a:solidFill>
                              <a:srgbClr val="FF0000"/>
                            </a:solidFill>
                            <a:latin typeface="Cambria Math" panose="02040503050406030204" pitchFamily="18" charset="0"/>
                          </a:rPr>
                        </m:ctrlPr>
                      </m:naryPr>
                      <m:sub>
                        <m:r>
                          <m:rPr>
                            <m:brk m:alnAt="23"/>
                          </m:rPr>
                          <a:rPr lang="en-US" altLang="zh-CN" sz="2400" b="0" i="1" smtClean="0">
                            <a:solidFill>
                              <a:srgbClr val="FF0000"/>
                            </a:solidFill>
                            <a:latin typeface="Cambria Math" panose="02040503050406030204" pitchFamily="18" charset="0"/>
                          </a:rPr>
                          <m:t>𝑗</m:t>
                        </m:r>
                        <m:r>
                          <a:rPr lang="en-US" altLang="zh-CN" sz="2400" b="0" i="1" smtClean="0">
                            <a:solidFill>
                              <a:srgbClr val="FF0000"/>
                            </a:solidFill>
                            <a:latin typeface="Cambria Math" panose="02040503050406030204" pitchFamily="18" charset="0"/>
                          </a:rPr>
                          <m:t>=1</m:t>
                        </m:r>
                      </m:sub>
                      <m:sup>
                        <m:r>
                          <a:rPr lang="en-US" altLang="zh-CN" sz="2400" b="0" i="1" smtClean="0">
                            <a:solidFill>
                              <a:srgbClr val="FF0000"/>
                            </a:solidFill>
                            <a:latin typeface="Cambria Math" panose="02040503050406030204" pitchFamily="18" charset="0"/>
                          </a:rPr>
                          <m:t>𝑁</m:t>
                        </m:r>
                      </m:sup>
                      <m:e>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𝐹</m:t>
                            </m:r>
                          </m:e>
                          <m:sub>
                            <m:r>
                              <a:rPr lang="en-US" altLang="zh-CN" sz="2400" b="0" i="1" smtClean="0">
                                <a:solidFill>
                                  <a:srgbClr val="FF0000"/>
                                </a:solidFill>
                                <a:latin typeface="Cambria Math" panose="02040503050406030204" pitchFamily="18" charset="0"/>
                              </a:rPr>
                              <m:t>𝑗</m:t>
                            </m:r>
                          </m:sub>
                        </m:sSub>
                      </m:e>
                    </m:nary>
                    <m:r>
                      <a:rPr lang="zh-CN" altLang="en-US"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𝐹</m:t>
                        </m:r>
                      </m:e>
                      <m:sub>
                        <m:r>
                          <a:rPr lang="en-US" altLang="zh-CN" sz="2400" i="1">
                            <a:solidFill>
                              <a:srgbClr val="FF0000"/>
                            </a:solidFill>
                            <a:latin typeface="Cambria Math" panose="02040503050406030204" pitchFamily="18" charset="0"/>
                          </a:rPr>
                          <m:t>𝑖</m:t>
                        </m:r>
                      </m:sub>
                    </m:sSub>
                  </m:oMath>
                </a14:m>
                <a:r>
                  <a:rPr lang="zh-CN" altLang="en-US" sz="2400" dirty="0">
                    <a:solidFill>
                      <a:srgbClr val="FF0000"/>
                    </a:solidFill>
                  </a:rPr>
                  <a:t>为个体</a:t>
                </a:r>
                <a14:m>
                  <m:oMath xmlns:m="http://schemas.openxmlformats.org/officeDocument/2006/math">
                    <m:sSub>
                      <m:sSubPr>
                        <m:ctrlPr>
                          <a:rPr lang="en-US" altLang="zh-CN" sz="2400" i="1">
                            <a:solidFill>
                              <a:srgbClr val="FF0000"/>
                            </a:solidFill>
                            <a:latin typeface="Cambria Math" panose="02040503050406030204" pitchFamily="18" charset="0"/>
                          </a:rPr>
                        </m:ctrlPr>
                      </m:sSubPr>
                      <m:e>
                        <m:r>
                          <m:rPr>
                            <m:sty m:val="p"/>
                          </m:rPr>
                          <a:rPr lang="en-US" altLang="zh-CN" sz="2400" i="1" smtClean="0">
                            <a:solidFill>
                              <a:srgbClr val="FF0000"/>
                            </a:solidFill>
                            <a:latin typeface="Cambria Math" panose="02040503050406030204" pitchFamily="18" charset="0"/>
                          </a:rPr>
                          <m:t>X</m:t>
                        </m:r>
                      </m:e>
                      <m:sub>
                        <m:r>
                          <a:rPr lang="en-US" altLang="zh-CN" sz="2400" i="1">
                            <a:solidFill>
                              <a:srgbClr val="FF0000"/>
                            </a:solidFill>
                            <a:latin typeface="Cambria Math" panose="02040503050406030204" pitchFamily="18" charset="0"/>
                          </a:rPr>
                          <m:t>𝑖</m:t>
                        </m:r>
                      </m:sub>
                    </m:sSub>
                    <m:r>
                      <a:rPr lang="en-US" altLang="zh-CN" sz="2400" i="1">
                        <a:solidFill>
                          <a:srgbClr val="FF0000"/>
                        </a:solidFill>
                        <a:latin typeface="Cambria Math" panose="02040503050406030204" pitchFamily="18" charset="0"/>
                      </a:rPr>
                      <m:t> </m:t>
                    </m:r>
                  </m:oMath>
                </a14:m>
                <a:r>
                  <a:rPr lang="zh-CN" altLang="en-US" sz="2400" dirty="0">
                    <a:solidFill>
                      <a:srgbClr val="FF0000"/>
                    </a:solidFill>
                  </a:rPr>
                  <a:t>的适应度</a:t>
                </a:r>
                <a:r>
                  <a:rPr lang="zh-CN" altLang="en-US" sz="2400" dirty="0"/>
                  <a:t>）</a:t>
                </a:r>
              </a:p>
            </p:txBody>
          </p:sp>
        </mc:Choice>
        <mc:Fallback xmlns="">
          <p:sp>
            <p:nvSpPr>
              <p:cNvPr id="2" name="文本框 1">
                <a:extLst>
                  <a:ext uri="{FF2B5EF4-FFF2-40B4-BE49-F238E27FC236}">
                    <a16:creationId xmlns:a16="http://schemas.microsoft.com/office/drawing/2014/main" id="{4939231B-09CC-05EB-C789-C63CBAC27C39}"/>
                  </a:ext>
                </a:extLst>
              </p:cNvPr>
              <p:cNvSpPr txBox="1">
                <a:spLocks noRot="1" noChangeAspect="1" noMove="1" noResize="1" noEditPoints="1" noAdjustHandles="1" noChangeArrowheads="1" noChangeShapeType="1" noTextEdit="1"/>
              </p:cNvSpPr>
              <p:nvPr/>
            </p:nvSpPr>
            <p:spPr>
              <a:xfrm>
                <a:off x="2086896" y="5614463"/>
                <a:ext cx="5326199" cy="431337"/>
              </a:xfrm>
              <a:prstGeom prst="rect">
                <a:avLst/>
              </a:prstGeom>
              <a:blipFill>
                <a:blip r:embed="rId3"/>
                <a:stretch>
                  <a:fillRect t="-22535" r="-9268" b="-267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34874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178" y="1050602"/>
            <a:ext cx="8330995" cy="5357877"/>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遗传算法中重点的算子</a:t>
            </a:r>
            <a:endParaRPr lang="en-US" altLang="zh-CN" sz="2800" dirty="0">
              <a:solidFill>
                <a:srgbClr val="FF0000"/>
              </a:solidFill>
            </a:endParaRPr>
          </a:p>
          <a:p>
            <a:pPr marL="627063" indent="-361950" algn="just">
              <a:lnSpc>
                <a:spcPct val="130000"/>
              </a:lnSpc>
              <a:buFont typeface="Arial" panose="020B0604020202020204" pitchFamily="34" charset="0"/>
              <a:buChar char="•"/>
              <a:tabLst>
                <a:tab pos="715963" algn="l"/>
              </a:tabLst>
            </a:pPr>
            <a:r>
              <a:rPr lang="zh-CN" altLang="en-US" sz="2800" dirty="0">
                <a:solidFill>
                  <a:srgbClr val="FF0000"/>
                </a:solidFill>
              </a:rPr>
              <a:t>遗传操作</a:t>
            </a:r>
            <a:endParaRPr lang="en-US" altLang="zh-CN" sz="2800" dirty="0">
              <a:solidFill>
                <a:srgbClr val="FF0000"/>
              </a:solidFill>
            </a:endParaRPr>
          </a:p>
          <a:p>
            <a:pPr marL="265113" algn="just">
              <a:lnSpc>
                <a:spcPct val="130000"/>
              </a:lnSpc>
              <a:tabLst>
                <a:tab pos="715963" algn="l"/>
              </a:tabLst>
            </a:pPr>
            <a:r>
              <a:rPr lang="zh-CN" altLang="en-US" sz="2800" dirty="0">
                <a:solidFill>
                  <a:srgbClr val="FF0000"/>
                </a:solidFill>
              </a:rPr>
              <a:t>（</a:t>
            </a:r>
            <a:r>
              <a:rPr lang="en-US" altLang="zh-CN" sz="2800" dirty="0">
                <a:solidFill>
                  <a:srgbClr val="FF0000"/>
                </a:solidFill>
              </a:rPr>
              <a:t>2</a:t>
            </a:r>
            <a:r>
              <a:rPr lang="zh-CN" altLang="en-US" sz="2800" dirty="0">
                <a:solidFill>
                  <a:srgbClr val="FF0000"/>
                </a:solidFill>
              </a:rPr>
              <a:t>）交叉（基因重组）</a:t>
            </a:r>
            <a:endParaRPr lang="en-US" altLang="zh-CN" sz="2800" dirty="0">
              <a:solidFill>
                <a:srgbClr val="FF0000"/>
              </a:solidFill>
            </a:endParaRPr>
          </a:p>
          <a:p>
            <a:pPr marL="265113" indent="635000" algn="just">
              <a:lnSpc>
                <a:spcPct val="130000"/>
              </a:lnSpc>
              <a:tabLst>
                <a:tab pos="715963" algn="l"/>
              </a:tabLst>
            </a:pPr>
            <a:r>
              <a:rPr lang="zh-CN" altLang="en-US" sz="2600" dirty="0"/>
              <a:t>分为</a:t>
            </a:r>
            <a:r>
              <a:rPr lang="zh-CN" altLang="en-US" sz="2600" dirty="0">
                <a:solidFill>
                  <a:srgbClr val="FF0000"/>
                </a:solidFill>
              </a:rPr>
              <a:t>实值重组</a:t>
            </a:r>
            <a:r>
              <a:rPr lang="zh-CN" altLang="en-US" sz="2600" dirty="0"/>
              <a:t>和</a:t>
            </a:r>
            <a:r>
              <a:rPr lang="zh-CN" altLang="en-US" sz="2600" dirty="0">
                <a:solidFill>
                  <a:srgbClr val="FF0000"/>
                </a:solidFill>
              </a:rPr>
              <a:t>二进制交叉</a:t>
            </a:r>
            <a:r>
              <a:rPr lang="zh-CN" altLang="en-US" sz="2600" dirty="0"/>
              <a:t>。</a:t>
            </a:r>
            <a:r>
              <a:rPr lang="zh-CN" altLang="en-US" sz="2600" dirty="0">
                <a:solidFill>
                  <a:srgbClr val="FF0000"/>
                </a:solidFill>
              </a:rPr>
              <a:t>实值重组</a:t>
            </a:r>
            <a:r>
              <a:rPr lang="zh-CN" altLang="en-US" sz="2600" dirty="0"/>
              <a:t>包括离散重组、中间重组、线性重组、扩展线性重组；</a:t>
            </a:r>
            <a:r>
              <a:rPr lang="zh-CN" altLang="en-US" sz="2600" dirty="0">
                <a:solidFill>
                  <a:srgbClr val="FF0000"/>
                </a:solidFill>
              </a:rPr>
              <a:t>二进制交叉</a:t>
            </a:r>
            <a:r>
              <a:rPr lang="zh-CN" altLang="en-US" sz="2600" dirty="0"/>
              <a:t>包括单点交叉、多点交叉、均匀交叉、洗牌交叉、缩小代理。</a:t>
            </a:r>
            <a:endParaRPr lang="en-US" altLang="zh-CN" sz="2600" dirty="0"/>
          </a:p>
          <a:p>
            <a:pPr marL="265113" indent="635000" algn="just">
              <a:lnSpc>
                <a:spcPct val="130000"/>
              </a:lnSpc>
              <a:tabLst>
                <a:tab pos="715963" algn="l"/>
              </a:tabLst>
            </a:pPr>
            <a:r>
              <a:rPr lang="zh-CN" altLang="en-US" sz="2600" dirty="0">
                <a:solidFill>
                  <a:srgbClr val="FF0000"/>
                </a:solidFill>
              </a:rPr>
              <a:t>交叉是二元操作</a:t>
            </a:r>
            <a:r>
              <a:rPr lang="zh-CN" altLang="en-US" sz="2600" dirty="0"/>
              <a:t>，随机选择一对染色体，随机设定交叉点，两个染色体彼此交换部分信息，产生一对新的染色体，即后代。</a:t>
            </a:r>
          </a:p>
        </p:txBody>
      </p:sp>
      <p:sp>
        <p:nvSpPr>
          <p:cNvPr id="11" name="Rectangle 2">
            <a:extLst>
              <a:ext uri="{FF2B5EF4-FFF2-40B4-BE49-F238E27FC236}">
                <a16:creationId xmlns:a16="http://schemas.microsoft.com/office/drawing/2014/main" id="{2358E893-6438-1634-514F-615A9C204A95}"/>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2384979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178" y="1050602"/>
            <a:ext cx="8330995" cy="3397340"/>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遗传算法中重点的算子</a:t>
            </a:r>
            <a:endParaRPr lang="en-US" altLang="zh-CN" sz="2800" dirty="0">
              <a:solidFill>
                <a:srgbClr val="FF0000"/>
              </a:solidFill>
            </a:endParaRPr>
          </a:p>
          <a:p>
            <a:pPr marL="627063" indent="-361950" algn="just">
              <a:lnSpc>
                <a:spcPct val="130000"/>
              </a:lnSpc>
              <a:buFont typeface="Arial" panose="020B0604020202020204" pitchFamily="34" charset="0"/>
              <a:buChar char="•"/>
              <a:tabLst>
                <a:tab pos="715963" algn="l"/>
              </a:tabLst>
            </a:pPr>
            <a:r>
              <a:rPr lang="zh-CN" altLang="en-US" sz="2800" dirty="0">
                <a:solidFill>
                  <a:srgbClr val="FF0000"/>
                </a:solidFill>
              </a:rPr>
              <a:t>遗传操作</a:t>
            </a:r>
            <a:endParaRPr lang="en-US" altLang="zh-CN" sz="2800" dirty="0">
              <a:solidFill>
                <a:srgbClr val="FF0000"/>
              </a:solidFill>
            </a:endParaRPr>
          </a:p>
          <a:p>
            <a:pPr marL="265113" algn="just">
              <a:lnSpc>
                <a:spcPct val="130000"/>
              </a:lnSpc>
              <a:tabLst>
                <a:tab pos="715963" algn="l"/>
              </a:tabLst>
            </a:pPr>
            <a:r>
              <a:rPr lang="zh-CN" altLang="en-US" sz="2800" dirty="0">
                <a:solidFill>
                  <a:srgbClr val="FF0000"/>
                </a:solidFill>
              </a:rPr>
              <a:t>（</a:t>
            </a:r>
            <a:r>
              <a:rPr lang="en-US" altLang="zh-CN" sz="2800" dirty="0">
                <a:solidFill>
                  <a:srgbClr val="FF0000"/>
                </a:solidFill>
              </a:rPr>
              <a:t>2</a:t>
            </a:r>
            <a:r>
              <a:rPr lang="zh-CN" altLang="en-US" sz="2800" dirty="0">
                <a:solidFill>
                  <a:srgbClr val="FF0000"/>
                </a:solidFill>
              </a:rPr>
              <a:t>）交叉（基因重组）</a:t>
            </a:r>
            <a:endParaRPr lang="en-US" altLang="zh-CN" sz="2800" dirty="0">
              <a:solidFill>
                <a:srgbClr val="FF0000"/>
              </a:solidFill>
            </a:endParaRPr>
          </a:p>
          <a:p>
            <a:pPr marL="265113" indent="635000" algn="just">
              <a:lnSpc>
                <a:spcPct val="130000"/>
              </a:lnSpc>
              <a:tabLst>
                <a:tab pos="715963" algn="l"/>
              </a:tabLst>
            </a:pPr>
            <a:r>
              <a:rPr lang="zh-CN" altLang="en-US" sz="2600" dirty="0"/>
              <a:t>   </a:t>
            </a:r>
            <a:r>
              <a:rPr lang="zh-CN" altLang="en-US" sz="2800" dirty="0"/>
              <a:t>父母                                 后代</a:t>
            </a:r>
            <a:endParaRPr lang="en-US" altLang="zh-CN" sz="2800" dirty="0"/>
          </a:p>
          <a:p>
            <a:pPr marL="265113" indent="635000" algn="just">
              <a:lnSpc>
                <a:spcPct val="130000"/>
              </a:lnSpc>
              <a:tabLst>
                <a:tab pos="715963" algn="l"/>
              </a:tabLst>
            </a:pPr>
            <a:r>
              <a:rPr lang="en-US" altLang="zh-CN" sz="2800" dirty="0"/>
              <a:t>100 | 11000                     100 | 01101</a:t>
            </a:r>
          </a:p>
          <a:p>
            <a:pPr marL="265113" indent="635000" algn="just">
              <a:lnSpc>
                <a:spcPct val="130000"/>
              </a:lnSpc>
              <a:tabLst>
                <a:tab pos="715963" algn="l"/>
              </a:tabLst>
            </a:pPr>
            <a:r>
              <a:rPr lang="en-US" altLang="zh-CN" sz="2800" dirty="0"/>
              <a:t>010 | 01101                     010 | 11000</a:t>
            </a:r>
            <a:endParaRPr lang="zh-CN" altLang="en-US" sz="2800" dirty="0"/>
          </a:p>
        </p:txBody>
      </p:sp>
      <p:sp>
        <p:nvSpPr>
          <p:cNvPr id="11" name="Rectangle 2">
            <a:extLst>
              <a:ext uri="{FF2B5EF4-FFF2-40B4-BE49-F238E27FC236}">
                <a16:creationId xmlns:a16="http://schemas.microsoft.com/office/drawing/2014/main" id="{2358E893-6438-1634-514F-615A9C204A95}"/>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25008707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750"/>
                                        <p:tgtEl>
                                          <p:spTgt spid="7">
                                            <p:txEl>
                                              <p:pRg st="3" end="3"/>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fade">
                                      <p:cBhvr>
                                        <p:cTn id="10" dur="500"/>
                                        <p:tgtEl>
                                          <p:spTgt spid="7">
                                            <p:txEl>
                                              <p:pRg st="4" end="4"/>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7">
                                            <p:txEl>
                                              <p:pRg st="5" end="5"/>
                                            </p:txEl>
                                          </p:spTgt>
                                        </p:tgtEl>
                                        <p:attrNameLst>
                                          <p:attrName>style.visibility</p:attrName>
                                        </p:attrNameLst>
                                      </p:cBhvr>
                                      <p:to>
                                        <p:strVal val="visible"/>
                                      </p:to>
                                    </p:set>
                                    <p:animEffect transition="in" filter="fade">
                                      <p:cBhvr>
                                        <p:cTn id="13"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178" y="1050602"/>
            <a:ext cx="8330995" cy="5077800"/>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遗传算法中重点的算子</a:t>
            </a:r>
            <a:endParaRPr lang="en-US" altLang="zh-CN" sz="2800" dirty="0">
              <a:solidFill>
                <a:srgbClr val="FF0000"/>
              </a:solidFill>
            </a:endParaRPr>
          </a:p>
          <a:p>
            <a:pPr marL="627063" indent="-361950" algn="just">
              <a:lnSpc>
                <a:spcPct val="130000"/>
              </a:lnSpc>
              <a:buFont typeface="Arial" panose="020B0604020202020204" pitchFamily="34" charset="0"/>
              <a:buChar char="•"/>
              <a:tabLst>
                <a:tab pos="715963" algn="l"/>
              </a:tabLst>
            </a:pPr>
            <a:r>
              <a:rPr lang="zh-CN" altLang="en-US" sz="2800" dirty="0">
                <a:solidFill>
                  <a:srgbClr val="FF0000"/>
                </a:solidFill>
              </a:rPr>
              <a:t>遗传操作</a:t>
            </a:r>
            <a:endParaRPr lang="en-US" altLang="zh-CN" sz="2800" dirty="0">
              <a:solidFill>
                <a:srgbClr val="FF0000"/>
              </a:solidFill>
            </a:endParaRPr>
          </a:p>
          <a:p>
            <a:pPr marL="265113" algn="just">
              <a:lnSpc>
                <a:spcPct val="130000"/>
              </a:lnSpc>
              <a:tabLst>
                <a:tab pos="715963" algn="l"/>
              </a:tabLst>
            </a:pPr>
            <a:r>
              <a:rPr lang="zh-CN" altLang="en-US" sz="2800" dirty="0">
                <a:solidFill>
                  <a:srgbClr val="FF0000"/>
                </a:solidFill>
              </a:rPr>
              <a:t>（</a:t>
            </a:r>
            <a:r>
              <a:rPr lang="en-US" altLang="zh-CN" sz="2800" dirty="0">
                <a:solidFill>
                  <a:srgbClr val="FF0000"/>
                </a:solidFill>
              </a:rPr>
              <a:t>3</a:t>
            </a:r>
            <a:r>
              <a:rPr lang="zh-CN" altLang="en-US" sz="2800" dirty="0">
                <a:solidFill>
                  <a:srgbClr val="FF0000"/>
                </a:solidFill>
              </a:rPr>
              <a:t>）变异</a:t>
            </a:r>
            <a:endParaRPr lang="en-US" altLang="zh-CN" sz="2800" dirty="0">
              <a:solidFill>
                <a:srgbClr val="FF0000"/>
              </a:solidFill>
            </a:endParaRPr>
          </a:p>
          <a:p>
            <a:pPr marL="265113" indent="635000" algn="just">
              <a:lnSpc>
                <a:spcPct val="130000"/>
              </a:lnSpc>
              <a:tabLst>
                <a:tab pos="715963" algn="l"/>
              </a:tabLst>
            </a:pPr>
            <a:r>
              <a:rPr lang="zh-CN" altLang="en-US" sz="2800" dirty="0"/>
              <a:t>变异是一元操作，根据变异概率确定染色体上的变异位置，然后对染色体该位置上的基因求反。</a:t>
            </a:r>
            <a:endParaRPr lang="en-US" altLang="zh-CN" sz="2800" dirty="0"/>
          </a:p>
          <a:p>
            <a:pPr marL="265113" indent="635000" algn="just">
              <a:lnSpc>
                <a:spcPct val="130000"/>
              </a:lnSpc>
              <a:tabLst>
                <a:tab pos="715963" algn="l"/>
              </a:tabLst>
            </a:pPr>
            <a:r>
              <a:rPr lang="zh-CN" altLang="en-US" sz="2800" dirty="0"/>
              <a:t>例如，个体的第</a:t>
            </a:r>
            <a:r>
              <a:rPr lang="en-US" altLang="zh-CN" sz="2800" dirty="0"/>
              <a:t>4</a:t>
            </a:r>
            <a:r>
              <a:rPr lang="zh-CN" altLang="en-US" sz="2800" dirty="0"/>
              <a:t>位编译结果如下：</a:t>
            </a:r>
            <a:endParaRPr lang="en-US" altLang="zh-CN" sz="2800" dirty="0"/>
          </a:p>
          <a:p>
            <a:pPr marL="265113" indent="635000" algn="just">
              <a:lnSpc>
                <a:spcPct val="130000"/>
              </a:lnSpc>
              <a:tabLst>
                <a:tab pos="715963" algn="l"/>
              </a:tabLst>
            </a:pPr>
            <a:r>
              <a:rPr lang="en-US" altLang="zh-CN" sz="2800" dirty="0"/>
              <a:t>100</a:t>
            </a:r>
            <a:r>
              <a:rPr lang="en-US" altLang="zh-CN" sz="2800" dirty="0">
                <a:solidFill>
                  <a:srgbClr val="FF0000"/>
                </a:solidFill>
              </a:rPr>
              <a:t>1</a:t>
            </a:r>
            <a:r>
              <a:rPr lang="en-US" altLang="zh-CN" sz="2800" dirty="0"/>
              <a:t>1011              100</a:t>
            </a:r>
            <a:r>
              <a:rPr lang="en-US" altLang="zh-CN" sz="2800" dirty="0">
                <a:solidFill>
                  <a:srgbClr val="FF0000"/>
                </a:solidFill>
              </a:rPr>
              <a:t>0</a:t>
            </a:r>
            <a:r>
              <a:rPr lang="en-US" altLang="zh-CN" sz="2800" dirty="0"/>
              <a:t>1011</a:t>
            </a:r>
          </a:p>
          <a:p>
            <a:pPr marL="265113" indent="635000" algn="just">
              <a:lnSpc>
                <a:spcPct val="130000"/>
              </a:lnSpc>
              <a:tabLst>
                <a:tab pos="715963" algn="l"/>
              </a:tabLst>
            </a:pPr>
            <a:r>
              <a:rPr lang="zh-CN" altLang="en-US" sz="2800" dirty="0"/>
              <a:t>变异操作是随机的，概率很小，目的是挖掘个体多样性，克服陷入局部解的弊端。</a:t>
            </a:r>
          </a:p>
        </p:txBody>
      </p:sp>
      <p:sp>
        <p:nvSpPr>
          <p:cNvPr id="11" name="Rectangle 2">
            <a:extLst>
              <a:ext uri="{FF2B5EF4-FFF2-40B4-BE49-F238E27FC236}">
                <a16:creationId xmlns:a16="http://schemas.microsoft.com/office/drawing/2014/main" id="{2358E893-6438-1634-514F-615A9C204A95}"/>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遗传算法的基本问题</a:t>
            </a:r>
            <a:endParaRPr lang="en-US" altLang="zh-CN" sz="4400" dirty="0">
              <a:latin typeface="方正姚体" panose="02010601030101010101" pitchFamily="2" charset="-122"/>
              <a:ea typeface="方正姚体" panose="02010601030101010101" pitchFamily="2" charset="-122"/>
              <a:cs typeface="+mn-ea"/>
            </a:endParaRPr>
          </a:p>
        </p:txBody>
      </p:sp>
      <p:cxnSp>
        <p:nvCxnSpPr>
          <p:cNvPr id="3" name="直接箭头连接符 2">
            <a:extLst>
              <a:ext uri="{FF2B5EF4-FFF2-40B4-BE49-F238E27FC236}">
                <a16:creationId xmlns:a16="http://schemas.microsoft.com/office/drawing/2014/main" id="{C75FDEE7-0254-0E36-0A6F-48D0FF42D5E6}"/>
              </a:ext>
            </a:extLst>
          </p:cNvPr>
          <p:cNvCxnSpPr/>
          <p:nvPr/>
        </p:nvCxnSpPr>
        <p:spPr>
          <a:xfrm>
            <a:off x="2853813" y="4712109"/>
            <a:ext cx="96602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49323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par>
                          <p:cTn id="18" fill="hold">
                            <p:stCondLst>
                              <p:cond delay="500"/>
                            </p:stCondLst>
                            <p:childTnLst>
                              <p:par>
                                <p:cTn id="19" presetID="22" presetClass="entr" presetSubtype="8" fill="hold" nodeType="afterEffect">
                                  <p:stCondLst>
                                    <p:cond delay="25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wipe(left)">
                                      <p:cBhvr>
                                        <p:cTn id="21" dur="500"/>
                                        <p:tgtEl>
                                          <p:spTgt spid="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wipe(left)">
                                      <p:cBhvr>
                                        <p:cTn id="26" dur="500"/>
                                        <p:tgtEl>
                                          <p:spTgt spid="7">
                                            <p:txEl>
                                              <p:pRg st="6" end="6"/>
                                            </p:txEl>
                                          </p:spTgt>
                                        </p:tgtEl>
                                      </p:cBhvr>
                                    </p:animEffect>
                                  </p:childTnLst>
                                </p:cTn>
                              </p:par>
                              <p:par>
                                <p:cTn id="27" presetID="22" presetClass="entr" presetSubtype="8" fill="hold" nodeType="withEffect">
                                  <p:stCondLst>
                                    <p:cond delay="50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161" descr="c57ce2422e1689dca43bd4e1ff1e39a">
            <a:extLst>
              <a:ext uri="{FF2B5EF4-FFF2-40B4-BE49-F238E27FC236}">
                <a16:creationId xmlns:a16="http://schemas.microsoft.com/office/drawing/2014/main" id="{8C70D58B-7F00-4AA7-B45E-6F99825243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85" t="6123" r="2972" b="5026"/>
          <a:stretch/>
        </p:blipFill>
        <p:spPr bwMode="auto">
          <a:xfrm>
            <a:off x="337876" y="1585452"/>
            <a:ext cx="8468248" cy="4594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82567150-1319-37EF-85A0-5FCE69C2C0E2}"/>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遗传算法的一般流程</a:t>
            </a:r>
            <a:endParaRPr lang="en-US" altLang="zh-CN" sz="4400" dirty="0">
              <a:latin typeface="方正姚体" panose="02010601030101010101" pitchFamily="2" charset="-122"/>
              <a:ea typeface="方正姚体" panose="02010601030101010101" pitchFamily="2" charset="-122"/>
              <a:cs typeface="+mn-ea"/>
            </a:endParaRPr>
          </a:p>
        </p:txBody>
      </p:sp>
      <p:sp>
        <p:nvSpPr>
          <p:cNvPr id="4" name="矩形 3">
            <a:extLst>
              <a:ext uri="{FF2B5EF4-FFF2-40B4-BE49-F238E27FC236}">
                <a16:creationId xmlns:a16="http://schemas.microsoft.com/office/drawing/2014/main" id="{A0271E5C-8C8C-74DC-5CD4-ED479B84D90E}"/>
              </a:ext>
            </a:extLst>
          </p:cNvPr>
          <p:cNvSpPr/>
          <p:nvPr/>
        </p:nvSpPr>
        <p:spPr>
          <a:xfrm>
            <a:off x="363178" y="1050602"/>
            <a:ext cx="8330995" cy="592213"/>
          </a:xfrm>
          <a:prstGeom prst="rect">
            <a:avLst/>
          </a:prstGeom>
        </p:spPr>
        <p:txBody>
          <a:bodyPr wrap="square">
            <a:spAutoFit/>
          </a:bodyPr>
          <a:lstStyle/>
          <a:p>
            <a:pPr marL="449263" indent="-449263" algn="just">
              <a:lnSpc>
                <a:spcPct val="130000"/>
              </a:lnSpc>
              <a:buFont typeface="Wingdings" panose="05000000000000000000" pitchFamily="2" charset="2"/>
              <a:buChar char="Ø"/>
            </a:pPr>
            <a:r>
              <a:rPr lang="zh-CN" altLang="en-US" sz="2800" dirty="0">
                <a:solidFill>
                  <a:srgbClr val="FF0000"/>
                </a:solidFill>
              </a:rPr>
              <a:t>遗传算法的一般流程</a:t>
            </a:r>
            <a:endParaRPr lang="en-US" altLang="zh-CN" sz="2800"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8A01469-0C05-4A8F-BA4F-891BACDEF617}"/>
              </a:ext>
            </a:extLst>
          </p:cNvPr>
          <p:cNvSpPr txBox="1"/>
          <p:nvPr/>
        </p:nvSpPr>
        <p:spPr>
          <a:xfrm>
            <a:off x="391722" y="1050784"/>
            <a:ext cx="7475240" cy="592213"/>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zh-CN" altLang="en-US" sz="2800" dirty="0">
                <a:solidFill>
                  <a:srgbClr val="FF0000"/>
                </a:solidFill>
              </a:rPr>
              <a:t>利用遗传算法对下式求解最大值的优化问题</a:t>
            </a:r>
            <a:endParaRPr lang="en-US" altLang="zh-CN" sz="2800" dirty="0">
              <a:solidFill>
                <a:srgbClr val="FF0000"/>
              </a:solidFill>
            </a:endParaRPr>
          </a:p>
        </p:txBody>
      </p:sp>
      <p:graphicFrame>
        <p:nvGraphicFramePr>
          <p:cNvPr id="3" name="对象 2">
            <a:extLst>
              <a:ext uri="{FF2B5EF4-FFF2-40B4-BE49-F238E27FC236}">
                <a16:creationId xmlns:a16="http://schemas.microsoft.com/office/drawing/2014/main" id="{1F38BF84-11BE-49A2-A5CA-01304740A838}"/>
              </a:ext>
            </a:extLst>
          </p:cNvPr>
          <p:cNvGraphicFramePr>
            <a:graphicFrameLocks noChangeAspect="1"/>
          </p:cNvGraphicFramePr>
          <p:nvPr>
            <p:extLst>
              <p:ext uri="{D42A27DB-BD31-4B8C-83A1-F6EECF244321}">
                <p14:modId xmlns:p14="http://schemas.microsoft.com/office/powerpoint/2010/main" val="205224534"/>
              </p:ext>
            </p:extLst>
          </p:nvPr>
        </p:nvGraphicFramePr>
        <p:xfrm>
          <a:off x="1372054" y="1708950"/>
          <a:ext cx="5662927" cy="441984"/>
        </p:xfrm>
        <a:graphic>
          <a:graphicData uri="http://schemas.openxmlformats.org/presentationml/2006/ole">
            <mc:AlternateContent xmlns:mc="http://schemas.openxmlformats.org/markup-compatibility/2006">
              <mc:Choice xmlns:v="urn:schemas-microsoft-com:vml" Requires="v">
                <p:oleObj name="Equation" r:id="rId3" imgW="2603160" imgH="203040" progId="Equation.DSMT4">
                  <p:embed/>
                </p:oleObj>
              </mc:Choice>
              <mc:Fallback>
                <p:oleObj name="Equation" r:id="rId3" imgW="2603160" imgH="203040" progId="Equation.DSMT4">
                  <p:embed/>
                  <p:pic>
                    <p:nvPicPr>
                      <p:cNvPr id="3" name="对象 2">
                        <a:extLst>
                          <a:ext uri="{FF2B5EF4-FFF2-40B4-BE49-F238E27FC236}">
                            <a16:creationId xmlns:a16="http://schemas.microsoft.com/office/drawing/2014/main" id="{1F38BF84-11BE-49A2-A5CA-01304740A838}"/>
                          </a:ext>
                        </a:extLst>
                      </p:cNvPr>
                      <p:cNvPicPr/>
                      <p:nvPr/>
                    </p:nvPicPr>
                    <p:blipFill>
                      <a:blip r:embed="rId4"/>
                      <a:stretch>
                        <a:fillRect/>
                      </a:stretch>
                    </p:blipFill>
                    <p:spPr>
                      <a:xfrm>
                        <a:off x="1372054" y="1708950"/>
                        <a:ext cx="5662927" cy="441984"/>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C968610-2519-4361-A81D-46E70497A5DB}"/>
                  </a:ext>
                </a:extLst>
              </p:cNvPr>
              <p:cNvSpPr txBox="1"/>
              <p:nvPr/>
            </p:nvSpPr>
            <p:spPr>
              <a:xfrm>
                <a:off x="527220" y="2122089"/>
                <a:ext cx="8052687" cy="4937249"/>
              </a:xfrm>
              <a:prstGeom prst="rect">
                <a:avLst/>
              </a:prstGeom>
              <a:noFill/>
            </p:spPr>
            <p:txBody>
              <a:bodyPr wrap="square" rtlCol="0">
                <a:spAutoFit/>
              </a:bodyPr>
              <a:lstStyle/>
              <a:p>
                <a:pPr algn="just">
                  <a:lnSpc>
                    <a:spcPct val="130000"/>
                  </a:lnSpc>
                </a:pP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）编码</a:t>
                </a:r>
                <a:endParaRPr lang="en-US" altLang="zh-CN" sz="2400" dirty="0">
                  <a:solidFill>
                    <a:srgbClr val="FF0000"/>
                  </a:solidFill>
                </a:endParaRPr>
              </a:p>
              <a:p>
                <a:pPr indent="627063" algn="just">
                  <a:lnSpc>
                    <a:spcPct val="130000"/>
                  </a:lnSpc>
                </a:pPr>
                <a:r>
                  <a:rPr lang="zh-CN" altLang="en-US" sz="2400" dirty="0"/>
                  <a:t>变量</a:t>
                </a:r>
                <a:r>
                  <a:rPr lang="en-US" altLang="zh-CN" sz="2400" i="1" dirty="0"/>
                  <a:t>x</a:t>
                </a:r>
                <a:r>
                  <a:rPr lang="zh-CN" altLang="en-US" sz="2400" dirty="0"/>
                  <a:t>作为实数，可视为遗传算法的表现形式，采用二进制表示变量个体。若设定求解精度为</a:t>
                </a:r>
                <a:r>
                  <a:rPr lang="en-US" altLang="zh-CN" sz="2400" dirty="0"/>
                  <a:t>6</a:t>
                </a:r>
                <a:r>
                  <a:rPr lang="zh-CN" altLang="en-US" sz="2400" dirty="0"/>
                  <a:t>位小数，则因为区间长度为</a:t>
                </a:r>
                <a:r>
                  <a:rPr lang="en-US" altLang="zh-CN" sz="2400" dirty="0"/>
                  <a:t>3</a:t>
                </a:r>
                <a:r>
                  <a:rPr lang="zh-CN" altLang="en-US" sz="2400" dirty="0"/>
                  <a:t>，则必须将闭区间</a:t>
                </a:r>
                <a:r>
                  <a:rPr lang="en-US" altLang="zh-CN" sz="2400" dirty="0"/>
                  <a:t>[-1, 2]</a:t>
                </a:r>
                <a:r>
                  <a:rPr lang="zh-CN" altLang="en-US" sz="2400" dirty="0"/>
                  <a:t>分为    </a:t>
                </a:r>
                <a:r>
                  <a:rPr lang="zh-CN" altLang="en-US" sz="2400" kern="100" dirty="0"/>
                  <a:t>等份。因</a:t>
                </a:r>
                <a:r>
                  <a:rPr lang="en-US" altLang="zh-CN" sz="2400" kern="100" dirty="0"/>
                  <a:t>2097152=2</a:t>
                </a:r>
                <a:r>
                  <a:rPr lang="en-US" altLang="zh-CN" sz="2400" kern="100" baseline="30000" dirty="0"/>
                  <a:t>21</a:t>
                </a:r>
                <a:r>
                  <a:rPr lang="en-US" altLang="zh-CN" sz="2400" kern="100" dirty="0"/>
                  <a:t>&lt;            &lt;2</a:t>
                </a:r>
                <a:r>
                  <a:rPr lang="en-US" altLang="zh-CN" sz="2400" kern="100" baseline="30000" dirty="0"/>
                  <a:t>22</a:t>
                </a:r>
                <a:r>
                  <a:rPr lang="en-US" altLang="zh-CN" sz="2400" kern="100" dirty="0"/>
                  <a:t>=4194304</a:t>
                </a:r>
                <a:r>
                  <a:rPr lang="zh-CN" altLang="en-US" sz="2400" kern="100" dirty="0"/>
                  <a:t>，所以编码的二进制串至少需要</a:t>
                </a:r>
                <a:r>
                  <a:rPr lang="en-US" altLang="zh-CN" sz="2400" kern="100" dirty="0"/>
                  <a:t>22</a:t>
                </a:r>
                <a:r>
                  <a:rPr lang="zh-CN" altLang="en-US" sz="2400" kern="100" dirty="0"/>
                  <a:t>位。将一个二进制串</a:t>
                </a:r>
                <a:r>
                  <a:rPr lang="en-US" altLang="zh-CN" sz="2400" kern="100" dirty="0"/>
                  <a:t>[</a:t>
                </a:r>
                <a:r>
                  <a:rPr lang="en-US" altLang="zh-CN" sz="2400" i="1" kern="100" dirty="0"/>
                  <a:t>b</a:t>
                </a:r>
                <a:r>
                  <a:rPr lang="en-US" altLang="zh-CN" sz="2400" kern="100" baseline="-25000" dirty="0"/>
                  <a:t>21</a:t>
                </a:r>
                <a:r>
                  <a:rPr lang="en-US" altLang="zh-CN" sz="2400" i="1" kern="100" dirty="0"/>
                  <a:t>b</a:t>
                </a:r>
                <a:r>
                  <a:rPr lang="en-US" altLang="zh-CN" sz="2400" kern="100" baseline="-25000" dirty="0"/>
                  <a:t>20</a:t>
                </a:r>
                <a:r>
                  <a:rPr lang="en-US" altLang="zh-CN" sz="2400" kern="100" dirty="0"/>
                  <a:t>…</a:t>
                </a:r>
                <a:r>
                  <a:rPr lang="en-US" altLang="zh-CN" sz="2400" i="1" kern="100" dirty="0"/>
                  <a:t>b</a:t>
                </a:r>
                <a:r>
                  <a:rPr lang="en-US" altLang="zh-CN" sz="2400" kern="100" baseline="-25000" dirty="0"/>
                  <a:t>0</a:t>
                </a:r>
                <a:r>
                  <a:rPr lang="en-US" altLang="zh-CN" sz="2400" kern="100" dirty="0"/>
                  <a:t>]</a:t>
                </a:r>
                <a:r>
                  <a:rPr lang="en-US" altLang="zh-CN" sz="2400" kern="100" baseline="-25000" dirty="0"/>
                  <a:t>2</a:t>
                </a:r>
                <a:r>
                  <a:rPr lang="zh-CN" altLang="en-US" sz="2400" kern="100" dirty="0"/>
                  <a:t>代表的二进制数转化为十进制数：</a:t>
                </a:r>
                <a:r>
                  <a:rPr lang="en-US" altLang="zh-CN" sz="2400" kern="100" dirty="0"/>
                  <a:t> (</a:t>
                </a:r>
                <a:r>
                  <a:rPr lang="en-US" altLang="zh-CN" sz="2400" i="1" kern="100" dirty="0"/>
                  <a:t>b</a:t>
                </a:r>
                <a:r>
                  <a:rPr lang="en-US" altLang="zh-CN" sz="2400" kern="100" baseline="-25000" dirty="0"/>
                  <a:t>21</a:t>
                </a:r>
                <a:r>
                  <a:rPr lang="en-US" altLang="zh-CN" sz="2400" i="1" kern="100" dirty="0"/>
                  <a:t>b</a:t>
                </a:r>
                <a:r>
                  <a:rPr lang="en-US" altLang="zh-CN" sz="2400" kern="100" baseline="-25000" dirty="0"/>
                  <a:t>20</a:t>
                </a:r>
                <a:r>
                  <a:rPr lang="en-US" altLang="zh-CN" sz="2400" kern="100" dirty="0"/>
                  <a:t>…</a:t>
                </a:r>
                <a:r>
                  <a:rPr lang="en-US" altLang="zh-CN" sz="2400" i="1" kern="100" dirty="0"/>
                  <a:t>b</a:t>
                </a:r>
                <a:r>
                  <a:rPr lang="en-US" altLang="zh-CN" sz="2400" kern="100" baseline="-25000" dirty="0"/>
                  <a:t>0</a:t>
                </a:r>
                <a:r>
                  <a:rPr lang="en-US" altLang="zh-CN" sz="2400" kern="100" dirty="0"/>
                  <a:t>)</a:t>
                </a:r>
                <a:r>
                  <a:rPr lang="en-US" altLang="zh-CN" sz="2400" kern="100" baseline="-25000" dirty="0"/>
                  <a:t>2</a:t>
                </a:r>
                <a:r>
                  <a:rPr lang="en-US" altLang="zh-CN" sz="2400" kern="100" dirty="0"/>
                  <a:t>=</a:t>
                </a:r>
                <a14:m>
                  <m:oMath xmlns:m="http://schemas.openxmlformats.org/officeDocument/2006/math">
                    <m:sSub>
                      <m:sSubPr>
                        <m:ctrlPr>
                          <a:rPr lang="en-US" altLang="zh-CN" sz="2400" i="1" kern="100" smtClean="0">
                            <a:latin typeface="Cambria Math" panose="02040503050406030204" pitchFamily="18" charset="0"/>
                          </a:rPr>
                        </m:ctrlPr>
                      </m:sSubPr>
                      <m:e>
                        <m:r>
                          <a:rPr lang="en-US" altLang="zh-CN" sz="2400" b="0" i="1" kern="100" smtClean="0">
                            <a:latin typeface="Cambria Math" panose="02040503050406030204" pitchFamily="18" charset="0"/>
                          </a:rPr>
                          <m:t>(</m:t>
                        </m:r>
                        <m:nary>
                          <m:naryPr>
                            <m:chr m:val="∑"/>
                            <m:ctrlPr>
                              <a:rPr lang="en-US" altLang="zh-CN" sz="2400" i="1" kern="100">
                                <a:latin typeface="Cambria Math" panose="02040503050406030204" pitchFamily="18" charset="0"/>
                              </a:rPr>
                            </m:ctrlPr>
                          </m:naryPr>
                          <m:sub>
                            <m:r>
                              <m:rPr>
                                <m:brk m:alnAt="23"/>
                              </m:rPr>
                              <a:rPr lang="en-US" altLang="zh-CN" sz="2400" i="1" kern="100">
                                <a:latin typeface="Cambria Math" panose="02040503050406030204" pitchFamily="18" charset="0"/>
                              </a:rPr>
                              <m:t>𝑖</m:t>
                            </m:r>
                            <m:r>
                              <a:rPr lang="en-US" altLang="zh-CN" sz="2400" i="1" kern="100">
                                <a:latin typeface="Cambria Math" panose="02040503050406030204" pitchFamily="18" charset="0"/>
                              </a:rPr>
                              <m:t>=0</m:t>
                            </m:r>
                          </m:sub>
                          <m:sup>
                            <m:r>
                              <a:rPr lang="en-US" altLang="zh-CN" sz="2400" i="1" kern="100">
                                <a:latin typeface="Cambria Math" panose="02040503050406030204" pitchFamily="18" charset="0"/>
                              </a:rPr>
                              <m:t>21</m:t>
                            </m:r>
                          </m:sup>
                          <m:e>
                            <m:sSub>
                              <m:sSubPr>
                                <m:ctrlPr>
                                  <a:rPr lang="en-US" altLang="zh-CN" sz="2400" i="1" kern="100">
                                    <a:latin typeface="Cambria Math" panose="02040503050406030204" pitchFamily="18" charset="0"/>
                                  </a:rPr>
                                </m:ctrlPr>
                              </m:sSubPr>
                              <m:e>
                                <m:r>
                                  <a:rPr lang="en-US" altLang="zh-CN" sz="2400" i="1" kern="100">
                                    <a:latin typeface="Cambria Math" panose="02040503050406030204" pitchFamily="18" charset="0"/>
                                  </a:rPr>
                                  <m:t>𝑏</m:t>
                                </m:r>
                              </m:e>
                              <m:sub>
                                <m:r>
                                  <a:rPr lang="en-US" altLang="zh-CN" sz="2400" i="1" kern="100">
                                    <a:latin typeface="Cambria Math" panose="02040503050406030204" pitchFamily="18" charset="0"/>
                                  </a:rPr>
                                  <m:t>𝑖</m:t>
                                </m:r>
                              </m:sub>
                            </m:sSub>
                            <m:r>
                              <a:rPr lang="en-US" altLang="zh-CN" sz="2400" i="1" kern="100">
                                <a:latin typeface="Cambria Math" panose="02040503050406030204" pitchFamily="18" charset="0"/>
                                <a:ea typeface="Cambria Math" panose="02040503050406030204" pitchFamily="18" charset="0"/>
                              </a:rPr>
                              <m:t>×</m:t>
                            </m:r>
                            <m:sSup>
                              <m:sSupPr>
                                <m:ctrlPr>
                                  <a:rPr lang="en-US" altLang="zh-CN" sz="2400" i="1" kern="100">
                                    <a:latin typeface="Cambria Math" panose="02040503050406030204" pitchFamily="18" charset="0"/>
                                    <a:ea typeface="Cambria Math" panose="02040503050406030204" pitchFamily="18" charset="0"/>
                                  </a:rPr>
                                </m:ctrlPr>
                              </m:sSupPr>
                              <m:e>
                                <m:r>
                                  <a:rPr lang="en-US" altLang="zh-CN" sz="2400" i="1" kern="100">
                                    <a:latin typeface="Cambria Math" panose="02040503050406030204" pitchFamily="18" charset="0"/>
                                    <a:ea typeface="Cambria Math" panose="02040503050406030204" pitchFamily="18" charset="0"/>
                                  </a:rPr>
                                  <m:t>2</m:t>
                                </m:r>
                              </m:e>
                              <m:sup>
                                <m:r>
                                  <a:rPr lang="en-US" altLang="zh-CN" sz="2400" i="1" kern="100">
                                    <a:latin typeface="Cambria Math" panose="02040503050406030204" pitchFamily="18" charset="0"/>
                                    <a:ea typeface="Cambria Math" panose="02040503050406030204" pitchFamily="18" charset="0"/>
                                  </a:rPr>
                                  <m:t>𝑖</m:t>
                                </m:r>
                              </m:sup>
                            </m:sSup>
                          </m:e>
                        </m:nary>
                        <m:r>
                          <a:rPr lang="en-US" altLang="zh-CN" sz="2400" b="0" i="1" kern="100" smtClean="0">
                            <a:latin typeface="Cambria Math" panose="02040503050406030204" pitchFamily="18" charset="0"/>
                          </a:rPr>
                          <m:t>)</m:t>
                        </m:r>
                      </m:e>
                      <m:sub>
                        <m:r>
                          <a:rPr lang="en-US" altLang="zh-CN" sz="2400" b="0" i="1" kern="100" smtClean="0">
                            <a:latin typeface="Cambria Math" panose="02040503050406030204" pitchFamily="18" charset="0"/>
                          </a:rPr>
                          <m:t>10</m:t>
                        </m:r>
                      </m:sub>
                    </m:sSub>
                    <m:r>
                      <a:rPr lang="en-US" altLang="zh-CN" sz="2400" b="0" i="1" kern="100" smtClean="0">
                        <a:latin typeface="Cambria Math" panose="02040503050406030204" pitchFamily="18" charset="0"/>
                      </a:rPr>
                      <m:t>=</m:t>
                    </m:r>
                    <m:sSup>
                      <m:sSupPr>
                        <m:ctrlPr>
                          <a:rPr lang="en-US" altLang="zh-CN" sz="2400" b="0" i="1" kern="100" smtClean="0">
                            <a:latin typeface="Cambria Math" panose="02040503050406030204" pitchFamily="18" charset="0"/>
                          </a:rPr>
                        </m:ctrlPr>
                      </m:sSupPr>
                      <m:e>
                        <m:r>
                          <a:rPr lang="en-US" altLang="zh-CN" sz="2400" b="0" i="1" kern="100" smtClean="0">
                            <a:latin typeface="Cambria Math" panose="02040503050406030204" pitchFamily="18" charset="0"/>
                          </a:rPr>
                          <m:t>𝑥</m:t>
                        </m:r>
                      </m:e>
                      <m:sup>
                        <m:r>
                          <a:rPr lang="en-US" altLang="zh-CN" sz="2400" b="0" i="1" kern="100" smtClean="0">
                            <a:latin typeface="Cambria Math" panose="02040503050406030204" pitchFamily="18" charset="0"/>
                          </a:rPr>
                          <m:t>′</m:t>
                        </m:r>
                      </m:sup>
                    </m:sSup>
                  </m:oMath>
                </a14:m>
                <a:endParaRPr lang="en-US" altLang="zh-CN" sz="2400" kern="100" dirty="0"/>
              </a:p>
              <a:p>
                <a:pPr algn="just">
                  <a:lnSpc>
                    <a:spcPct val="130000"/>
                  </a:lnSpc>
                </a:pPr>
                <a:r>
                  <a:rPr lang="zh-CN" altLang="en-US" sz="2400" kern="100" dirty="0"/>
                  <a:t>则</a:t>
                </a:r>
                <a14:m>
                  <m:oMath xmlns:m="http://schemas.openxmlformats.org/officeDocument/2006/math">
                    <m:r>
                      <a:rPr lang="en-US" altLang="zh-CN" sz="2400" i="1" kern="100" dirty="0" smtClean="0">
                        <a:latin typeface="Cambria Math" panose="02040503050406030204" pitchFamily="18" charset="0"/>
                      </a:rPr>
                      <m:t>𝑥</m:t>
                    </m:r>
                    <m:r>
                      <a:rPr lang="en-US" altLang="zh-CN" sz="2400" i="1" kern="100" dirty="0" smtClean="0">
                        <a:latin typeface="Cambria Math" panose="02040503050406030204" pitchFamily="18" charset="0"/>
                      </a:rPr>
                      <m:t>’</m:t>
                    </m:r>
                  </m:oMath>
                </a14:m>
                <a:r>
                  <a:rPr lang="zh-CN" altLang="en-US" sz="2400" kern="100" dirty="0"/>
                  <a:t>对应的区间</a:t>
                </a:r>
                <a:r>
                  <a:rPr lang="en-US" altLang="zh-CN" sz="2400" kern="100" dirty="0"/>
                  <a:t>[-1,2]</a:t>
                </a:r>
                <a:r>
                  <a:rPr lang="zh-CN" altLang="en-US" sz="2400" kern="100" dirty="0"/>
                  <a:t>内的实数为</a:t>
                </a:r>
                <a:r>
                  <a:rPr lang="en-US" altLang="zh-CN" sz="2400" kern="100" dirty="0"/>
                  <a:t>:</a:t>
                </a:r>
              </a:p>
              <a:p>
                <a:pPr algn="just">
                  <a:lnSpc>
                    <a:spcPct val="130000"/>
                  </a:lnSpc>
                </a:pPr>
                <a:endParaRPr lang="en-US" altLang="zh-CN" sz="2400" kern="100" dirty="0"/>
              </a:p>
              <a:p>
                <a:pPr algn="just">
                  <a:lnSpc>
                    <a:spcPct val="130000"/>
                  </a:lnSpc>
                </a:pPr>
                <a:endParaRPr lang="en-US" altLang="zh-CN" sz="2400" kern="100" dirty="0"/>
              </a:p>
            </p:txBody>
          </p:sp>
        </mc:Choice>
        <mc:Fallback xmlns="">
          <p:sp>
            <p:nvSpPr>
              <p:cNvPr id="4" name="文本框 3">
                <a:extLst>
                  <a:ext uri="{FF2B5EF4-FFF2-40B4-BE49-F238E27FC236}">
                    <a16:creationId xmlns:a16="http://schemas.microsoft.com/office/drawing/2014/main" id="{BC968610-2519-4361-A81D-46E70497A5DB}"/>
                  </a:ext>
                </a:extLst>
              </p:cNvPr>
              <p:cNvSpPr txBox="1">
                <a:spLocks noRot="1" noChangeAspect="1" noMove="1" noResize="1" noEditPoints="1" noAdjustHandles="1" noChangeArrowheads="1" noChangeShapeType="1" noTextEdit="1"/>
              </p:cNvSpPr>
              <p:nvPr/>
            </p:nvSpPr>
            <p:spPr>
              <a:xfrm>
                <a:off x="527220" y="2122089"/>
                <a:ext cx="8052687" cy="4937249"/>
              </a:xfrm>
              <a:prstGeom prst="rect">
                <a:avLst/>
              </a:prstGeom>
              <a:blipFill>
                <a:blip r:embed="rId5"/>
                <a:stretch>
                  <a:fillRect l="-1136" t="-123" r="-1211"/>
                </a:stretch>
              </a:blipFill>
            </p:spPr>
            <p:txBody>
              <a:bodyPr/>
              <a:lstStyle/>
              <a:p>
                <a:r>
                  <a:rPr lang="zh-CN" altLang="en-US">
                    <a:noFill/>
                  </a:rPr>
                  <a:t> </a:t>
                </a:r>
              </a:p>
            </p:txBody>
          </p:sp>
        </mc:Fallback>
      </mc:AlternateContent>
      <p:graphicFrame>
        <p:nvGraphicFramePr>
          <p:cNvPr id="15" name="对象 14">
            <a:extLst>
              <a:ext uri="{FF2B5EF4-FFF2-40B4-BE49-F238E27FC236}">
                <a16:creationId xmlns:a16="http://schemas.microsoft.com/office/drawing/2014/main" id="{52F8D5DD-5E97-4F1A-B74A-2B370733BA2C}"/>
              </a:ext>
            </a:extLst>
          </p:cNvPr>
          <p:cNvGraphicFramePr>
            <a:graphicFrameLocks noChangeAspect="1"/>
          </p:cNvGraphicFramePr>
          <p:nvPr>
            <p:extLst>
              <p:ext uri="{D42A27DB-BD31-4B8C-83A1-F6EECF244321}">
                <p14:modId xmlns:p14="http://schemas.microsoft.com/office/powerpoint/2010/main" val="3199499271"/>
              </p:ext>
            </p:extLst>
          </p:nvPr>
        </p:nvGraphicFramePr>
        <p:xfrm>
          <a:off x="6425101" y="3643191"/>
          <a:ext cx="784683" cy="380454"/>
        </p:xfrm>
        <a:graphic>
          <a:graphicData uri="http://schemas.openxmlformats.org/presentationml/2006/ole">
            <mc:AlternateContent xmlns:mc="http://schemas.openxmlformats.org/markup-compatibility/2006">
              <mc:Choice xmlns:v="urn:schemas-microsoft-com:vml" Requires="v">
                <p:oleObj name="Equation" r:id="rId6" imgW="419040" imgH="203040" progId="Equation.DSMT4">
                  <p:embed/>
                </p:oleObj>
              </mc:Choice>
              <mc:Fallback>
                <p:oleObj name="Equation" r:id="rId6" imgW="419040" imgH="203040" progId="Equation.DSMT4">
                  <p:embed/>
                  <p:pic>
                    <p:nvPicPr>
                      <p:cNvPr id="15" name="对象 14">
                        <a:extLst>
                          <a:ext uri="{FF2B5EF4-FFF2-40B4-BE49-F238E27FC236}">
                            <a16:creationId xmlns:a16="http://schemas.microsoft.com/office/drawing/2014/main" id="{52F8D5DD-5E97-4F1A-B74A-2B370733BA2C}"/>
                          </a:ext>
                        </a:extLst>
                      </p:cNvPr>
                      <p:cNvPicPr/>
                      <p:nvPr/>
                    </p:nvPicPr>
                    <p:blipFill>
                      <a:blip r:embed="rId7"/>
                      <a:stretch>
                        <a:fillRect/>
                      </a:stretch>
                    </p:blipFill>
                    <p:spPr>
                      <a:xfrm>
                        <a:off x="6425101" y="3643191"/>
                        <a:ext cx="784683" cy="380454"/>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C5A2D02D-E1F4-469A-9138-93D192CBDB20}"/>
              </a:ext>
            </a:extLst>
          </p:cNvPr>
          <p:cNvGraphicFramePr>
            <a:graphicFrameLocks noChangeAspect="1"/>
          </p:cNvGraphicFramePr>
          <p:nvPr>
            <p:extLst>
              <p:ext uri="{D42A27DB-BD31-4B8C-83A1-F6EECF244321}">
                <p14:modId xmlns:p14="http://schemas.microsoft.com/office/powerpoint/2010/main" val="2530650136"/>
              </p:ext>
            </p:extLst>
          </p:nvPr>
        </p:nvGraphicFramePr>
        <p:xfrm>
          <a:off x="5106845" y="5556496"/>
          <a:ext cx="2575762" cy="746249"/>
        </p:xfrm>
        <a:graphic>
          <a:graphicData uri="http://schemas.openxmlformats.org/presentationml/2006/ole">
            <mc:AlternateContent xmlns:mc="http://schemas.openxmlformats.org/markup-compatibility/2006">
              <mc:Choice xmlns:v="urn:schemas-microsoft-com:vml" Requires="v">
                <p:oleObj name="Equation" r:id="rId8" imgW="1358640" imgH="393480" progId="Equation.DSMT4">
                  <p:embed/>
                </p:oleObj>
              </mc:Choice>
              <mc:Fallback>
                <p:oleObj name="Equation" r:id="rId8" imgW="1358640" imgH="393480" progId="Equation.DSMT4">
                  <p:embed/>
                  <p:pic>
                    <p:nvPicPr>
                      <p:cNvPr id="24" name="对象 23">
                        <a:extLst>
                          <a:ext uri="{FF2B5EF4-FFF2-40B4-BE49-F238E27FC236}">
                            <a16:creationId xmlns:a16="http://schemas.microsoft.com/office/drawing/2014/main" id="{C5A2D02D-E1F4-469A-9138-93D192CBDB20}"/>
                          </a:ext>
                        </a:extLst>
                      </p:cNvPr>
                      <p:cNvPicPr/>
                      <p:nvPr/>
                    </p:nvPicPr>
                    <p:blipFill>
                      <a:blip r:embed="rId9"/>
                      <a:stretch>
                        <a:fillRect/>
                      </a:stretch>
                    </p:blipFill>
                    <p:spPr>
                      <a:xfrm>
                        <a:off x="5106845" y="5556496"/>
                        <a:ext cx="2575762" cy="746249"/>
                      </a:xfrm>
                      <a:prstGeom prst="rect">
                        <a:avLst/>
                      </a:prstGeom>
                    </p:spPr>
                  </p:pic>
                </p:oleObj>
              </mc:Fallback>
            </mc:AlternateContent>
          </a:graphicData>
        </a:graphic>
      </p:graphicFrame>
      <p:sp>
        <p:nvSpPr>
          <p:cNvPr id="9" name="Rectangle 2">
            <a:extLst>
              <a:ext uri="{FF2B5EF4-FFF2-40B4-BE49-F238E27FC236}">
                <a16:creationId xmlns:a16="http://schemas.microsoft.com/office/drawing/2014/main" id="{4A74AB48-339C-3B7F-0E0D-FB8CD66EF49E}"/>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遗传算法的一个简单优化问题</a:t>
            </a:r>
            <a:endParaRPr lang="en-US" altLang="zh-CN" sz="4400" dirty="0">
              <a:latin typeface="方正姚体" panose="02010601030101010101" pitchFamily="2" charset="-122"/>
              <a:ea typeface="方正姚体" panose="02010601030101010101" pitchFamily="2" charset="-122"/>
              <a:cs typeface="+mn-ea"/>
            </a:endParaRPr>
          </a:p>
        </p:txBody>
      </p:sp>
      <p:graphicFrame>
        <p:nvGraphicFramePr>
          <p:cNvPr id="8" name="对象 7">
            <a:extLst>
              <a:ext uri="{FF2B5EF4-FFF2-40B4-BE49-F238E27FC236}">
                <a16:creationId xmlns:a16="http://schemas.microsoft.com/office/drawing/2014/main" id="{BE8D4D54-3E4E-E702-7484-89440A78C001}"/>
              </a:ext>
            </a:extLst>
          </p:cNvPr>
          <p:cNvGraphicFramePr>
            <a:graphicFrameLocks noChangeAspect="1"/>
          </p:cNvGraphicFramePr>
          <p:nvPr>
            <p:extLst>
              <p:ext uri="{D42A27DB-BD31-4B8C-83A1-F6EECF244321}">
                <p14:modId xmlns:p14="http://schemas.microsoft.com/office/powerpoint/2010/main" val="2179707672"/>
              </p:ext>
            </p:extLst>
          </p:nvPr>
        </p:nvGraphicFramePr>
        <p:xfrm>
          <a:off x="2458660" y="4109607"/>
          <a:ext cx="784683" cy="380454"/>
        </p:xfrm>
        <a:graphic>
          <a:graphicData uri="http://schemas.openxmlformats.org/presentationml/2006/ole">
            <mc:AlternateContent xmlns:mc="http://schemas.openxmlformats.org/markup-compatibility/2006">
              <mc:Choice xmlns:v="urn:schemas-microsoft-com:vml" Requires="v">
                <p:oleObj name="Equation" r:id="rId6" imgW="419040" imgH="203040" progId="Equation.DSMT4">
                  <p:embed/>
                </p:oleObj>
              </mc:Choice>
              <mc:Fallback>
                <p:oleObj name="Equation" r:id="rId6" imgW="419040" imgH="203040" progId="Equation.DSMT4">
                  <p:embed/>
                  <p:pic>
                    <p:nvPicPr>
                      <p:cNvPr id="15" name="对象 14">
                        <a:extLst>
                          <a:ext uri="{FF2B5EF4-FFF2-40B4-BE49-F238E27FC236}">
                            <a16:creationId xmlns:a16="http://schemas.microsoft.com/office/drawing/2014/main" id="{52F8D5DD-5E97-4F1A-B74A-2B370733BA2C}"/>
                          </a:ext>
                        </a:extLst>
                      </p:cNvPr>
                      <p:cNvPicPr/>
                      <p:nvPr/>
                    </p:nvPicPr>
                    <p:blipFill>
                      <a:blip r:embed="rId7"/>
                      <a:stretch>
                        <a:fillRect/>
                      </a:stretch>
                    </p:blipFill>
                    <p:spPr>
                      <a:xfrm>
                        <a:off x="2458660" y="4109607"/>
                        <a:ext cx="784683" cy="380454"/>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par>
                          <p:cTn id="33" fill="hold">
                            <p:stCondLst>
                              <p:cond delay="500"/>
                            </p:stCondLst>
                            <p:childTnLst>
                              <p:par>
                                <p:cTn id="34" presetID="10" presetClass="entr" presetSubtype="0" fill="hold" nodeType="afterEffect">
                                  <p:stCondLst>
                                    <p:cond delay="25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37"/>
          <p:cNvSpPr>
            <a:spLocks noGrp="1"/>
          </p:cNvSpPr>
          <p:nvPr>
            <p:ph type="sldNum" sz="quarter" idx="11"/>
          </p:nvPr>
        </p:nvSpPr>
        <p:spPr>
          <a:xfrm>
            <a:off x="3771900" y="5772150"/>
            <a:ext cx="1600200" cy="228600"/>
          </a:xfrm>
        </p:spPr>
        <p:txBody>
          <a:bodyPr/>
          <a:lstStyle/>
          <a:p>
            <a:pPr algn="r" defTabSz="685800">
              <a:defRPr/>
            </a:pPr>
            <a:fld id="{B2C7EB20-7B65-46B8-88BC-FFC0832BB471}" type="slidenum">
              <a:rPr lang="zh-CN" altLang="en-US" sz="900">
                <a:solidFill>
                  <a:prstClr val="black">
                    <a:tint val="75000"/>
                  </a:prstClr>
                </a:solidFill>
                <a:latin typeface="Palatino Linotype"/>
                <a:ea typeface="宋体"/>
              </a:rPr>
              <a:pPr algn="r" defTabSz="685800">
                <a:defRPr/>
              </a:pPr>
              <a:t>26</a:t>
            </a:fld>
            <a:endParaRPr lang="en-US" altLang="zh-CN" sz="900" dirty="0">
              <a:solidFill>
                <a:prstClr val="black">
                  <a:tint val="75000"/>
                </a:prstClr>
              </a:solidFill>
              <a:latin typeface="Palatino Linotype"/>
              <a:ea typeface="宋体"/>
            </a:endParaRPr>
          </a:p>
        </p:txBody>
      </p:sp>
      <p:sp>
        <p:nvSpPr>
          <p:cNvPr id="9" name="Rectangle 2">
            <a:extLst>
              <a:ext uri="{FF2B5EF4-FFF2-40B4-BE49-F238E27FC236}">
                <a16:creationId xmlns:a16="http://schemas.microsoft.com/office/drawing/2014/main" id="{4A74AB48-339C-3B7F-0E0D-FB8CD66EF49E}"/>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遗传算法的一个简单优化问题</a:t>
            </a:r>
            <a:endParaRPr lang="en-US" altLang="zh-CN" sz="4400" dirty="0">
              <a:latin typeface="方正姚体" panose="02010601030101010101" pitchFamily="2" charset="-122"/>
              <a:ea typeface="方正姚体" panose="02010601030101010101" pitchFamily="2" charset="-122"/>
              <a:cs typeface="+mn-ea"/>
            </a:endParaRPr>
          </a:p>
        </p:txBody>
      </p:sp>
      <p:sp>
        <p:nvSpPr>
          <p:cNvPr id="10" name="文本框 9">
            <a:extLst>
              <a:ext uri="{FF2B5EF4-FFF2-40B4-BE49-F238E27FC236}">
                <a16:creationId xmlns:a16="http://schemas.microsoft.com/office/drawing/2014/main" id="{E626934B-44FF-6314-03BE-39FDFF7AC8C3}"/>
              </a:ext>
            </a:extLst>
          </p:cNvPr>
          <p:cNvSpPr txBox="1"/>
          <p:nvPr/>
        </p:nvSpPr>
        <p:spPr>
          <a:xfrm>
            <a:off x="391722" y="1050784"/>
            <a:ext cx="7475240" cy="592213"/>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zh-CN" altLang="en-US" sz="2800" dirty="0">
                <a:solidFill>
                  <a:srgbClr val="FF0000"/>
                </a:solidFill>
              </a:rPr>
              <a:t>利用遗传算法对下式求解最大值的优化问题</a:t>
            </a:r>
            <a:endParaRPr lang="en-US" altLang="zh-CN" sz="2800" dirty="0">
              <a:solidFill>
                <a:srgbClr val="FF0000"/>
              </a:solidFill>
            </a:endParaRPr>
          </a:p>
        </p:txBody>
      </p:sp>
      <p:graphicFrame>
        <p:nvGraphicFramePr>
          <p:cNvPr id="11" name="对象 10">
            <a:extLst>
              <a:ext uri="{FF2B5EF4-FFF2-40B4-BE49-F238E27FC236}">
                <a16:creationId xmlns:a16="http://schemas.microsoft.com/office/drawing/2014/main" id="{8E96C0C6-AD00-4EF0-94CD-DCB1E9B475EF}"/>
              </a:ext>
            </a:extLst>
          </p:cNvPr>
          <p:cNvGraphicFramePr>
            <a:graphicFrameLocks noChangeAspect="1"/>
          </p:cNvGraphicFramePr>
          <p:nvPr>
            <p:extLst>
              <p:ext uri="{D42A27DB-BD31-4B8C-83A1-F6EECF244321}">
                <p14:modId xmlns:p14="http://schemas.microsoft.com/office/powerpoint/2010/main" val="2302709815"/>
              </p:ext>
            </p:extLst>
          </p:nvPr>
        </p:nvGraphicFramePr>
        <p:xfrm>
          <a:off x="1372054" y="1767941"/>
          <a:ext cx="5662927" cy="441984"/>
        </p:xfrm>
        <a:graphic>
          <a:graphicData uri="http://schemas.openxmlformats.org/presentationml/2006/ole">
            <mc:AlternateContent xmlns:mc="http://schemas.openxmlformats.org/markup-compatibility/2006">
              <mc:Choice xmlns:v="urn:schemas-microsoft-com:vml" Requires="v">
                <p:oleObj name="Equation" r:id="rId3" imgW="2603160" imgH="203040" progId="Equation.DSMT4">
                  <p:embed/>
                </p:oleObj>
              </mc:Choice>
              <mc:Fallback>
                <p:oleObj name="Equation" r:id="rId3" imgW="2603160" imgH="203040" progId="Equation.DSMT4">
                  <p:embed/>
                  <p:pic>
                    <p:nvPicPr>
                      <p:cNvPr id="3" name="对象 2">
                        <a:extLst>
                          <a:ext uri="{FF2B5EF4-FFF2-40B4-BE49-F238E27FC236}">
                            <a16:creationId xmlns:a16="http://schemas.microsoft.com/office/drawing/2014/main" id="{1F38BF84-11BE-49A2-A5CA-01304740A838}"/>
                          </a:ext>
                        </a:extLst>
                      </p:cNvPr>
                      <p:cNvPicPr/>
                      <p:nvPr/>
                    </p:nvPicPr>
                    <p:blipFill>
                      <a:blip r:embed="rId4"/>
                      <a:stretch>
                        <a:fillRect/>
                      </a:stretch>
                    </p:blipFill>
                    <p:spPr>
                      <a:xfrm>
                        <a:off x="1372054" y="1767941"/>
                        <a:ext cx="5662927" cy="441984"/>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4237CE72-99C2-CFF4-39E7-93A42C1F1A74}"/>
              </a:ext>
            </a:extLst>
          </p:cNvPr>
          <p:cNvSpPr txBox="1"/>
          <p:nvPr/>
        </p:nvSpPr>
        <p:spPr>
          <a:xfrm>
            <a:off x="527220" y="2247448"/>
            <a:ext cx="8052687" cy="3121304"/>
          </a:xfrm>
          <a:prstGeom prst="rect">
            <a:avLst/>
          </a:prstGeom>
          <a:noFill/>
        </p:spPr>
        <p:txBody>
          <a:bodyPr wrap="square" rtlCol="0">
            <a:spAutoFit/>
          </a:bodyPr>
          <a:lstStyle/>
          <a:p>
            <a:pPr algn="just">
              <a:lnSpc>
                <a:spcPct val="130000"/>
              </a:lnSpc>
            </a:pPr>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）产生初始种群</a:t>
            </a:r>
          </a:p>
          <a:p>
            <a:pPr algn="just">
              <a:lnSpc>
                <a:spcPct val="130000"/>
              </a:lnSpc>
            </a:pPr>
            <a:r>
              <a:rPr lang="zh-CN" altLang="en-US" sz="2400" dirty="0">
                <a:solidFill>
                  <a:srgbClr val="FF0000"/>
                </a:solidFill>
              </a:rPr>
              <a:t>         </a:t>
            </a:r>
            <a:r>
              <a:rPr lang="zh-CN" altLang="en-US" sz="2600" dirty="0"/>
              <a:t>可以随机产生一定数目的个体组成种群，种群的大小就是种群中的个体数目。一个个体是由串长为</a:t>
            </a:r>
            <a:r>
              <a:rPr lang="en-US" altLang="zh-CN" sz="2600" dirty="0"/>
              <a:t>22</a:t>
            </a:r>
            <a:r>
              <a:rPr lang="zh-CN" altLang="en-US" sz="2600" dirty="0"/>
              <a:t>位的随机产生的二进制串，例如以下</a:t>
            </a:r>
            <a:r>
              <a:rPr lang="en-US" altLang="zh-CN" sz="2600" dirty="0"/>
              <a:t>4</a:t>
            </a:r>
            <a:r>
              <a:rPr lang="zh-CN" altLang="en-US" sz="2600" dirty="0"/>
              <a:t>个个体。</a:t>
            </a:r>
          </a:p>
          <a:p>
            <a:pPr algn="just">
              <a:lnSpc>
                <a:spcPct val="130000"/>
              </a:lnSpc>
            </a:pPr>
            <a:r>
              <a:rPr lang="en-US" altLang="zh-CN" sz="2600" dirty="0"/>
              <a:t>1111010011100001011000        1100110011101010101110</a:t>
            </a:r>
          </a:p>
          <a:p>
            <a:pPr algn="just">
              <a:lnSpc>
                <a:spcPct val="130000"/>
              </a:lnSpc>
            </a:pPr>
            <a:r>
              <a:rPr lang="en-US" altLang="zh-CN" sz="2600" dirty="0"/>
              <a:t>1010100011110010000100        1011110010011100111001 </a:t>
            </a:r>
            <a:endParaRPr lang="en-US" altLang="zh-CN" sz="2600" kern="100" dirty="0"/>
          </a:p>
        </p:txBody>
      </p:sp>
    </p:spTree>
    <p:extLst>
      <p:ext uri="{BB962C8B-B14F-4D97-AF65-F5344CB8AC3E}">
        <p14:creationId xmlns:p14="http://schemas.microsoft.com/office/powerpoint/2010/main" val="352858480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fade">
                                      <p:cBhvr>
                                        <p:cTn id="16" dur="1000"/>
                                        <p:tgtEl>
                                          <p:spTgt spid="12">
                                            <p:txEl>
                                              <p:pRg st="2" end="2"/>
                                            </p:txEl>
                                          </p:spTgt>
                                        </p:tgtEl>
                                      </p:cBhvr>
                                    </p:animEffect>
                                  </p:childTnLst>
                                </p:cTn>
                              </p:par>
                            </p:childTnLst>
                          </p:cTn>
                        </p:par>
                        <p:par>
                          <p:cTn id="17" fill="hold">
                            <p:stCondLst>
                              <p:cond delay="2000"/>
                            </p:stCondLst>
                            <p:childTnLst>
                              <p:par>
                                <p:cTn id="18" presetID="10" presetClass="entr" presetSubtype="0" fill="hold" nodeType="afterEffect">
                                  <p:stCondLst>
                                    <p:cond delay="500"/>
                                  </p:stCondLst>
                                  <p:childTnLst>
                                    <p:set>
                                      <p:cBhvr>
                                        <p:cTn id="19" dur="1" fill="hold">
                                          <p:stCondLst>
                                            <p:cond delay="0"/>
                                          </p:stCondLst>
                                        </p:cTn>
                                        <p:tgtEl>
                                          <p:spTgt spid="12">
                                            <p:txEl>
                                              <p:pRg st="3" end="3"/>
                                            </p:txEl>
                                          </p:spTgt>
                                        </p:tgtEl>
                                        <p:attrNameLst>
                                          <p:attrName>style.visibility</p:attrName>
                                        </p:attrNameLst>
                                      </p:cBhvr>
                                      <p:to>
                                        <p:strVal val="visible"/>
                                      </p:to>
                                    </p:set>
                                    <p:animEffect transition="in" filter="fade">
                                      <p:cBhvr>
                                        <p:cTn id="20" dur="10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C968610-2519-4361-A81D-46E70497A5DB}"/>
                  </a:ext>
                </a:extLst>
              </p:cNvPr>
              <p:cNvSpPr txBox="1"/>
              <p:nvPr/>
            </p:nvSpPr>
            <p:spPr>
              <a:xfrm>
                <a:off x="545656" y="2294344"/>
                <a:ext cx="8052687" cy="3941079"/>
              </a:xfrm>
              <a:prstGeom prst="rect">
                <a:avLst/>
              </a:prstGeom>
              <a:noFill/>
            </p:spPr>
            <p:txBody>
              <a:bodyPr wrap="square" rtlCol="0">
                <a:spAutoFit/>
              </a:bodyPr>
              <a:lstStyle/>
              <a:p>
                <a:pPr algn="just">
                  <a:lnSpc>
                    <a:spcPct val="130000"/>
                  </a:lnSpc>
                </a:pPr>
                <a:r>
                  <a:rPr lang="zh-CN" altLang="en-US" sz="2400" dirty="0">
                    <a:solidFill>
                      <a:srgbClr val="FF0000"/>
                    </a:solidFill>
                  </a:rPr>
                  <a:t>（</a:t>
                </a:r>
                <a:r>
                  <a:rPr lang="en-US" altLang="zh-CN" sz="2400" dirty="0">
                    <a:solidFill>
                      <a:srgbClr val="FF0000"/>
                    </a:solidFill>
                  </a:rPr>
                  <a:t>3</a:t>
                </a:r>
                <a:r>
                  <a:rPr lang="zh-CN" altLang="en-US" sz="2400" dirty="0">
                    <a:solidFill>
                      <a:srgbClr val="FF0000"/>
                    </a:solidFill>
                  </a:rPr>
                  <a:t>）</a:t>
                </a:r>
                <a:r>
                  <a:rPr lang="zh-CN" altLang="en-US" sz="2600" dirty="0">
                    <a:solidFill>
                      <a:srgbClr val="FF0000"/>
                    </a:solidFill>
                  </a:rPr>
                  <a:t>计算适应度</a:t>
                </a:r>
                <a:endParaRPr lang="en-US" altLang="zh-CN" sz="2600" dirty="0">
                  <a:solidFill>
                    <a:srgbClr val="FF0000"/>
                  </a:solidFill>
                </a:endParaRPr>
              </a:p>
              <a:p>
                <a:pPr algn="just">
                  <a:lnSpc>
                    <a:spcPct val="130000"/>
                  </a:lnSpc>
                </a:pPr>
                <a:r>
                  <a:rPr lang="en-US" altLang="zh-CN" sz="2600" dirty="0"/>
                  <a:t>        </a:t>
                </a:r>
                <a:r>
                  <a:rPr lang="zh-CN" altLang="en-US" sz="2600" dirty="0"/>
                  <a:t>适应度的计算就是对个体的计算，本例中将目标函数作为适度函数：</a:t>
                </a:r>
                <a:endParaRPr lang="en-US" altLang="zh-CN" sz="2600" dirty="0"/>
              </a:p>
              <a:p>
                <a:pPr algn="just">
                  <a:lnSpc>
                    <a:spcPct val="130000"/>
                  </a:lnSpc>
                </a:pPr>
                <a:r>
                  <a:rPr lang="en-US" altLang="zh-CN" sz="2600" dirty="0"/>
                  <a:t>        </a:t>
                </a:r>
                <a:r>
                  <a:rPr lang="zh-CN" altLang="en-US" sz="2600" dirty="0"/>
                  <a:t>例如</a:t>
                </a:r>
                <a:r>
                  <a:rPr lang="en-US" altLang="zh-CN" sz="2600" i="1" dirty="0"/>
                  <a:t>x</a:t>
                </a:r>
                <a:r>
                  <a:rPr lang="en-US" altLang="zh-CN" sz="2600" baseline="-25000" dirty="0"/>
                  <a:t>1</a:t>
                </a:r>
                <a:r>
                  <a:rPr lang="en-US" altLang="zh-CN" sz="2600" dirty="0"/>
                  <a:t>=0.637197</a:t>
                </a:r>
                <a:r>
                  <a:rPr lang="zh-CN" altLang="en-US" sz="2600" dirty="0"/>
                  <a:t>通过编码得到的二进制串是</a:t>
                </a:r>
                <a:r>
                  <a:rPr lang="en-US" altLang="zh-CN" sz="2600" i="1" dirty="0"/>
                  <a:t>s</a:t>
                </a:r>
                <a:r>
                  <a:rPr lang="en-US" altLang="zh-CN" sz="2600" baseline="-25000" dirty="0"/>
                  <a:t>1</a:t>
                </a:r>
                <a:r>
                  <a:rPr lang="en-US" altLang="zh-CN" sz="2600" dirty="0"/>
                  <a:t>=[1000101110110101000111]</a:t>
                </a:r>
                <a:r>
                  <a:rPr lang="zh-CN" altLang="en-US" sz="2600" dirty="0"/>
                  <a:t>，这个串就是个体，个体的适应度就是</a:t>
                </a:r>
                <a14:m>
                  <m:oMath xmlns:m="http://schemas.openxmlformats.org/officeDocument/2006/math">
                    <m:r>
                      <a:rPr lang="en-US" altLang="zh-CN" sz="2600" b="0" i="1" smtClean="0">
                        <a:latin typeface="Cambria Math" panose="02040503050406030204" pitchFamily="18" charset="0"/>
                      </a:rPr>
                      <m:t>𝑓</m:t>
                    </m:r>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𝑥</m:t>
                        </m:r>
                      </m:e>
                    </m:d>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𝑓</m:t>
                    </m:r>
                    <m:d>
                      <m:dPr>
                        <m:ctrlPr>
                          <a:rPr lang="en-US" altLang="zh-CN" sz="2600" b="0" i="1" smtClean="0">
                            <a:latin typeface="Cambria Math" panose="02040503050406030204" pitchFamily="18" charset="0"/>
                          </a:rPr>
                        </m:ctrlPr>
                      </m:dPr>
                      <m:e>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pitchFamily="18" charset="0"/>
                              </a:rPr>
                              <m:t>𝑥</m:t>
                            </m:r>
                          </m:e>
                          <m:sub>
                            <m:r>
                              <a:rPr lang="en-US" altLang="zh-CN" sz="2600" b="0" i="1" smtClean="0">
                                <a:latin typeface="Cambria Math" panose="02040503050406030204" pitchFamily="18" charset="0"/>
                              </a:rPr>
                              <m:t>1</m:t>
                            </m:r>
                          </m:sub>
                        </m:sSub>
                      </m:e>
                    </m:d>
                    <m:r>
                      <a:rPr lang="en-US" altLang="zh-CN" sz="2600" b="0" i="1" smtClean="0">
                        <a:latin typeface="Cambria Math" panose="02040503050406030204" pitchFamily="18" charset="0"/>
                      </a:rPr>
                      <m:t>=</m:t>
                    </m:r>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pitchFamily="18" charset="0"/>
                          </a:rPr>
                          <m:t>𝑥</m:t>
                        </m:r>
                      </m:e>
                      <m:sub>
                        <m:r>
                          <a:rPr lang="en-US" altLang="zh-CN" sz="2600" b="0" i="1" smtClean="0">
                            <a:latin typeface="Cambria Math" panose="02040503050406030204" pitchFamily="18" charset="0"/>
                          </a:rPr>
                          <m:t>1</m:t>
                        </m:r>
                      </m:sub>
                    </m:sSub>
                    <m:r>
                      <a:rPr lang="en-US" altLang="zh-CN" sz="2600" b="0" i="1" smtClean="0">
                        <a:latin typeface="Cambria Math" panose="02040503050406030204" pitchFamily="18" charset="0"/>
                      </a:rPr>
                      <m:t>𝑠𝑖𝑛</m:t>
                    </m:r>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10</m:t>
                        </m:r>
                        <m:r>
                          <a:rPr lang="zh-CN" altLang="en-US" sz="2600" b="0" i="1" smtClean="0">
                            <a:latin typeface="Cambria Math" panose="02040503050406030204" pitchFamily="18" charset="0"/>
                          </a:rPr>
                          <m:t>𝜋</m:t>
                        </m:r>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pitchFamily="18" charset="0"/>
                              </a:rPr>
                              <m:t>𝑥</m:t>
                            </m:r>
                          </m:e>
                          <m:sub>
                            <m:r>
                              <a:rPr lang="en-US" altLang="zh-CN" sz="2600" b="0" i="1" smtClean="0">
                                <a:latin typeface="Cambria Math" panose="02040503050406030204" pitchFamily="18" charset="0"/>
                              </a:rPr>
                              <m:t>1</m:t>
                            </m:r>
                          </m:sub>
                        </m:sSub>
                      </m:e>
                    </m:d>
                    <m:r>
                      <a:rPr lang="en-US" altLang="zh-CN" sz="2600" b="0" i="1" smtClean="0">
                        <a:latin typeface="Cambria Math" panose="02040503050406030204" pitchFamily="18" charset="0"/>
                      </a:rPr>
                      <m:t>+2=2.286345</m:t>
                    </m:r>
                  </m:oMath>
                </a14:m>
                <a:endParaRPr lang="en-US" altLang="zh-CN" sz="2600" b="1" kern="100" dirty="0">
                  <a:solidFill>
                    <a:schemeClr val="accent1"/>
                  </a:solidFill>
                </a:endParaRPr>
              </a:p>
              <a:p>
                <a:endParaRPr lang="en-US" altLang="zh-CN" sz="1350" b="1" kern="100" dirty="0">
                  <a:solidFill>
                    <a:schemeClr val="accent1"/>
                  </a:solidFill>
                </a:endParaRPr>
              </a:p>
            </p:txBody>
          </p:sp>
        </mc:Choice>
        <mc:Fallback xmlns="">
          <p:sp>
            <p:nvSpPr>
              <p:cNvPr id="4" name="文本框 3">
                <a:extLst>
                  <a:ext uri="{FF2B5EF4-FFF2-40B4-BE49-F238E27FC236}">
                    <a16:creationId xmlns:a16="http://schemas.microsoft.com/office/drawing/2014/main" id="{BC968610-2519-4361-A81D-46E70497A5DB}"/>
                  </a:ext>
                </a:extLst>
              </p:cNvPr>
              <p:cNvSpPr txBox="1">
                <a:spLocks noRot="1" noChangeAspect="1" noMove="1" noResize="1" noEditPoints="1" noAdjustHandles="1" noChangeArrowheads="1" noChangeShapeType="1" noTextEdit="1"/>
              </p:cNvSpPr>
              <p:nvPr/>
            </p:nvSpPr>
            <p:spPr>
              <a:xfrm>
                <a:off x="545656" y="2294344"/>
                <a:ext cx="8052687" cy="3941079"/>
              </a:xfrm>
              <a:prstGeom prst="rect">
                <a:avLst/>
              </a:prstGeom>
              <a:blipFill>
                <a:blip r:embed="rId3"/>
                <a:stretch>
                  <a:fillRect l="-1364" t="-155" r="-1439"/>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084F3C5D-1C58-4A2D-A503-63518B92EF91}"/>
              </a:ext>
            </a:extLst>
          </p:cNvPr>
          <p:cNvGraphicFramePr>
            <a:graphicFrameLocks noChangeAspect="1"/>
          </p:cNvGraphicFramePr>
          <p:nvPr>
            <p:extLst>
              <p:ext uri="{D42A27DB-BD31-4B8C-83A1-F6EECF244321}">
                <p14:modId xmlns:p14="http://schemas.microsoft.com/office/powerpoint/2010/main" val="996745221"/>
              </p:ext>
            </p:extLst>
          </p:nvPr>
        </p:nvGraphicFramePr>
        <p:xfrm>
          <a:off x="3608929" y="3422228"/>
          <a:ext cx="1553005" cy="407346"/>
        </p:xfrm>
        <a:graphic>
          <a:graphicData uri="http://schemas.openxmlformats.org/presentationml/2006/ole">
            <mc:AlternateContent xmlns:mc="http://schemas.openxmlformats.org/markup-compatibility/2006">
              <mc:Choice xmlns:v="urn:schemas-microsoft-com:vml" Requires="v">
                <p:oleObj name="Equation" r:id="rId4" imgW="774360" imgH="203040" progId="Equation.DSMT4">
                  <p:embed/>
                </p:oleObj>
              </mc:Choice>
              <mc:Fallback>
                <p:oleObj name="Equation" r:id="rId4" imgW="774360" imgH="203040" progId="Equation.DSMT4">
                  <p:embed/>
                  <p:pic>
                    <p:nvPicPr>
                      <p:cNvPr id="5" name="对象 4">
                        <a:extLst>
                          <a:ext uri="{FF2B5EF4-FFF2-40B4-BE49-F238E27FC236}">
                            <a16:creationId xmlns:a16="http://schemas.microsoft.com/office/drawing/2014/main" id="{084F3C5D-1C58-4A2D-A503-63518B92EF91}"/>
                          </a:ext>
                        </a:extLst>
                      </p:cNvPr>
                      <p:cNvPicPr/>
                      <p:nvPr/>
                    </p:nvPicPr>
                    <p:blipFill>
                      <a:blip r:embed="rId5"/>
                      <a:stretch>
                        <a:fillRect/>
                      </a:stretch>
                    </p:blipFill>
                    <p:spPr>
                      <a:xfrm>
                        <a:off x="3608929" y="3422228"/>
                        <a:ext cx="1553005" cy="407346"/>
                      </a:xfrm>
                      <a:prstGeom prst="rect">
                        <a:avLst/>
                      </a:prstGeom>
                    </p:spPr>
                  </p:pic>
                </p:oleObj>
              </mc:Fallback>
            </mc:AlternateContent>
          </a:graphicData>
        </a:graphic>
      </p:graphicFrame>
      <p:sp>
        <p:nvSpPr>
          <p:cNvPr id="9" name="Rectangle 2">
            <a:extLst>
              <a:ext uri="{FF2B5EF4-FFF2-40B4-BE49-F238E27FC236}">
                <a16:creationId xmlns:a16="http://schemas.microsoft.com/office/drawing/2014/main" id="{080877F4-6B54-6765-15CE-E1EAF3BBF979}"/>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遗传算法的一个简单优化问题</a:t>
            </a:r>
            <a:endParaRPr lang="en-US" altLang="zh-CN" sz="4400" dirty="0">
              <a:latin typeface="方正姚体" panose="02010601030101010101" pitchFamily="2" charset="-122"/>
              <a:ea typeface="方正姚体" panose="02010601030101010101" pitchFamily="2" charset="-122"/>
              <a:cs typeface="+mn-ea"/>
            </a:endParaRPr>
          </a:p>
        </p:txBody>
      </p:sp>
      <p:sp>
        <p:nvSpPr>
          <p:cNvPr id="10" name="文本框 9">
            <a:extLst>
              <a:ext uri="{FF2B5EF4-FFF2-40B4-BE49-F238E27FC236}">
                <a16:creationId xmlns:a16="http://schemas.microsoft.com/office/drawing/2014/main" id="{10FE6504-6570-5ECC-12A9-0C99756ADFB5}"/>
              </a:ext>
            </a:extLst>
          </p:cNvPr>
          <p:cNvSpPr txBox="1"/>
          <p:nvPr/>
        </p:nvSpPr>
        <p:spPr>
          <a:xfrm>
            <a:off x="391722" y="1050784"/>
            <a:ext cx="7475240" cy="592213"/>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zh-CN" altLang="en-US" sz="2800" dirty="0">
                <a:solidFill>
                  <a:srgbClr val="FF0000"/>
                </a:solidFill>
              </a:rPr>
              <a:t>利用遗传算法对下式求解最大值的优化问题</a:t>
            </a:r>
            <a:endParaRPr lang="en-US" altLang="zh-CN" sz="2800" dirty="0">
              <a:solidFill>
                <a:srgbClr val="FF0000"/>
              </a:solidFill>
            </a:endParaRPr>
          </a:p>
        </p:txBody>
      </p:sp>
      <p:graphicFrame>
        <p:nvGraphicFramePr>
          <p:cNvPr id="11" name="对象 10">
            <a:extLst>
              <a:ext uri="{FF2B5EF4-FFF2-40B4-BE49-F238E27FC236}">
                <a16:creationId xmlns:a16="http://schemas.microsoft.com/office/drawing/2014/main" id="{F1A0300B-F388-A420-867A-1EB62FA754FA}"/>
              </a:ext>
            </a:extLst>
          </p:cNvPr>
          <p:cNvGraphicFramePr>
            <a:graphicFrameLocks noChangeAspect="1"/>
          </p:cNvGraphicFramePr>
          <p:nvPr>
            <p:extLst>
              <p:ext uri="{D42A27DB-BD31-4B8C-83A1-F6EECF244321}">
                <p14:modId xmlns:p14="http://schemas.microsoft.com/office/powerpoint/2010/main" val="1902207958"/>
              </p:ext>
            </p:extLst>
          </p:nvPr>
        </p:nvGraphicFramePr>
        <p:xfrm>
          <a:off x="1390490" y="1800045"/>
          <a:ext cx="5662927" cy="441984"/>
        </p:xfrm>
        <a:graphic>
          <a:graphicData uri="http://schemas.openxmlformats.org/presentationml/2006/ole">
            <mc:AlternateContent xmlns:mc="http://schemas.openxmlformats.org/markup-compatibility/2006">
              <mc:Choice xmlns:v="urn:schemas-microsoft-com:vml" Requires="v">
                <p:oleObj name="Equation" r:id="rId6" imgW="2603160" imgH="203040" progId="Equation.DSMT4">
                  <p:embed/>
                </p:oleObj>
              </mc:Choice>
              <mc:Fallback>
                <p:oleObj name="Equation" r:id="rId6" imgW="2603160" imgH="203040" progId="Equation.DSMT4">
                  <p:embed/>
                  <p:pic>
                    <p:nvPicPr>
                      <p:cNvPr id="11" name="对象 10">
                        <a:extLst>
                          <a:ext uri="{FF2B5EF4-FFF2-40B4-BE49-F238E27FC236}">
                            <a16:creationId xmlns:a16="http://schemas.microsoft.com/office/drawing/2014/main" id="{8E96C0C6-AD00-4EF0-94CD-DCB1E9B475EF}"/>
                          </a:ext>
                        </a:extLst>
                      </p:cNvPr>
                      <p:cNvPicPr/>
                      <p:nvPr/>
                    </p:nvPicPr>
                    <p:blipFill>
                      <a:blip r:embed="rId7"/>
                      <a:stretch>
                        <a:fillRect/>
                      </a:stretch>
                    </p:blipFill>
                    <p:spPr>
                      <a:xfrm>
                        <a:off x="1390490" y="1800045"/>
                        <a:ext cx="5662927" cy="441984"/>
                      </a:xfrm>
                      <a:prstGeom prst="rect">
                        <a:avLst/>
                      </a:prstGeom>
                    </p:spPr>
                  </p:pic>
                </p:oleObj>
              </mc:Fallback>
            </mc:AlternateContent>
          </a:graphicData>
        </a:graphic>
      </p:graphicFrame>
    </p:spTree>
    <p:extLst>
      <p:ext uri="{BB962C8B-B14F-4D97-AF65-F5344CB8AC3E}">
        <p14:creationId xmlns:p14="http://schemas.microsoft.com/office/powerpoint/2010/main" val="28006798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AD772CBA-3F1E-4D5D-A5A2-5D5338D3A661}"/>
              </a:ext>
            </a:extLst>
          </p:cNvPr>
          <p:cNvGraphicFramePr>
            <a:graphicFrameLocks noGrp="1"/>
          </p:cNvGraphicFramePr>
          <p:nvPr>
            <p:extLst>
              <p:ext uri="{D42A27DB-BD31-4B8C-83A1-F6EECF244321}">
                <p14:modId xmlns:p14="http://schemas.microsoft.com/office/powerpoint/2010/main" val="127561165"/>
              </p:ext>
            </p:extLst>
          </p:nvPr>
        </p:nvGraphicFramePr>
        <p:xfrm>
          <a:off x="748722" y="2820040"/>
          <a:ext cx="3964578" cy="3128763"/>
        </p:xfrm>
        <a:graphic>
          <a:graphicData uri="http://schemas.openxmlformats.org/drawingml/2006/table">
            <a:tbl>
              <a:tblPr>
                <a:tableStyleId>{5C22544A-7EE6-4342-B048-85BDC9FD1C3A}</a:tableStyleId>
              </a:tblPr>
              <a:tblGrid>
                <a:gridCol w="483650">
                  <a:extLst>
                    <a:ext uri="{9D8B030D-6E8A-4147-A177-3AD203B41FA5}">
                      <a16:colId xmlns:a16="http://schemas.microsoft.com/office/drawing/2014/main" val="1716120072"/>
                    </a:ext>
                  </a:extLst>
                </a:gridCol>
                <a:gridCol w="1009037">
                  <a:extLst>
                    <a:ext uri="{9D8B030D-6E8A-4147-A177-3AD203B41FA5}">
                      <a16:colId xmlns:a16="http://schemas.microsoft.com/office/drawing/2014/main" val="1518858323"/>
                    </a:ext>
                  </a:extLst>
                </a:gridCol>
                <a:gridCol w="653090">
                  <a:extLst>
                    <a:ext uri="{9D8B030D-6E8A-4147-A177-3AD203B41FA5}">
                      <a16:colId xmlns:a16="http://schemas.microsoft.com/office/drawing/2014/main" val="3710091284"/>
                    </a:ext>
                  </a:extLst>
                </a:gridCol>
                <a:gridCol w="912807">
                  <a:extLst>
                    <a:ext uri="{9D8B030D-6E8A-4147-A177-3AD203B41FA5}">
                      <a16:colId xmlns:a16="http://schemas.microsoft.com/office/drawing/2014/main" val="1007881249"/>
                    </a:ext>
                  </a:extLst>
                </a:gridCol>
                <a:gridCol w="905994">
                  <a:extLst>
                    <a:ext uri="{9D8B030D-6E8A-4147-A177-3AD203B41FA5}">
                      <a16:colId xmlns:a16="http://schemas.microsoft.com/office/drawing/2014/main" val="2570682303"/>
                    </a:ext>
                  </a:extLst>
                </a:gridCol>
              </a:tblGrid>
              <a:tr h="293779">
                <a:tc>
                  <a:txBody>
                    <a:bodyPr/>
                    <a:lstStyle/>
                    <a:p>
                      <a:pPr algn="l"/>
                      <a:r>
                        <a:rPr lang="zh-CN" sz="1400" kern="100">
                          <a:solidFill>
                            <a:schemeClr val="tx1"/>
                          </a:solidFill>
                          <a:effectLst/>
                        </a:rPr>
                        <a:t>个体</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l"/>
                      <a:r>
                        <a:rPr lang="zh-CN" sz="1400" kern="100">
                          <a:solidFill>
                            <a:schemeClr val="tx1"/>
                          </a:solidFill>
                          <a:effectLst/>
                        </a:rPr>
                        <a:t>染色体</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l"/>
                      <a:r>
                        <a:rPr lang="zh-CN" sz="1400" kern="100">
                          <a:solidFill>
                            <a:schemeClr val="tx1"/>
                          </a:solidFill>
                          <a:effectLst/>
                        </a:rPr>
                        <a:t>适应度</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l"/>
                      <a:r>
                        <a:rPr lang="zh-CN" sz="1400" kern="100">
                          <a:solidFill>
                            <a:schemeClr val="tx1"/>
                          </a:solidFill>
                          <a:effectLst/>
                        </a:rPr>
                        <a:t>选择概率</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l"/>
                      <a:r>
                        <a:rPr lang="zh-CN" sz="1400" kern="100">
                          <a:solidFill>
                            <a:schemeClr val="tx1"/>
                          </a:solidFill>
                          <a:effectLst/>
                        </a:rPr>
                        <a:t>累计概率</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2509016607"/>
                  </a:ext>
                </a:extLst>
              </a:tr>
              <a:tr h="307318">
                <a:tc>
                  <a:txBody>
                    <a:bodyPr/>
                    <a:lstStyle/>
                    <a:p>
                      <a:pPr algn="just"/>
                      <a:r>
                        <a:rPr lang="en-US" sz="1400" kern="100">
                          <a:solidFill>
                            <a:schemeClr val="tx1"/>
                          </a:solidFill>
                          <a:effectLst/>
                        </a:rPr>
                        <a:t>1</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0001100000</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8</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0.086954</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dirty="0">
                          <a:solidFill>
                            <a:schemeClr val="tx1"/>
                          </a:solidFill>
                          <a:effectLst/>
                        </a:rPr>
                        <a:t>0.086957</a:t>
                      </a:r>
                      <a:endParaRPr lang="zh-CN" sz="1400" kern="100" dirty="0">
                        <a:solidFill>
                          <a:schemeClr val="tx1"/>
                        </a:solidFill>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533878534"/>
                  </a:ext>
                </a:extLst>
              </a:tr>
              <a:tr h="271804">
                <a:tc>
                  <a:txBody>
                    <a:bodyPr/>
                    <a:lstStyle/>
                    <a:p>
                      <a:pPr algn="just"/>
                      <a:r>
                        <a:rPr lang="en-US" sz="1400" kern="100">
                          <a:solidFill>
                            <a:schemeClr val="tx1"/>
                          </a:solidFill>
                          <a:effectLst/>
                        </a:rPr>
                        <a:t>2</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0101111001</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5</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dirty="0">
                          <a:solidFill>
                            <a:schemeClr val="tx1"/>
                          </a:solidFill>
                          <a:effectLst/>
                        </a:rPr>
                        <a:t>0.054348</a:t>
                      </a:r>
                      <a:endParaRPr lang="zh-CN" sz="1400" kern="100" dirty="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0.141304</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599714425"/>
                  </a:ext>
                </a:extLst>
              </a:tr>
              <a:tr h="291535">
                <a:tc>
                  <a:txBody>
                    <a:bodyPr/>
                    <a:lstStyle/>
                    <a:p>
                      <a:pPr algn="just"/>
                      <a:r>
                        <a:rPr lang="en-US" sz="1400" kern="100">
                          <a:solidFill>
                            <a:schemeClr val="tx1"/>
                          </a:solidFill>
                          <a:effectLst/>
                        </a:rPr>
                        <a:t>3</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0000000101</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2</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0.021739</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dirty="0">
                          <a:solidFill>
                            <a:schemeClr val="tx1"/>
                          </a:solidFill>
                          <a:effectLst/>
                        </a:rPr>
                        <a:t>0.163043</a:t>
                      </a:r>
                      <a:endParaRPr lang="zh-CN" sz="1400" kern="100" dirty="0">
                        <a:solidFill>
                          <a:schemeClr val="tx1"/>
                        </a:solidFill>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625242317"/>
                  </a:ext>
                </a:extLst>
              </a:tr>
              <a:tr h="282547">
                <a:tc>
                  <a:txBody>
                    <a:bodyPr/>
                    <a:lstStyle/>
                    <a:p>
                      <a:pPr algn="just"/>
                      <a:r>
                        <a:rPr lang="en-US" sz="1400" kern="100">
                          <a:solidFill>
                            <a:schemeClr val="tx1"/>
                          </a:solidFill>
                          <a:effectLst/>
                        </a:rPr>
                        <a:t>4</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1001110100</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10</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0.108696</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0.271739</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415081606"/>
                  </a:ext>
                </a:extLst>
              </a:tr>
              <a:tr h="247664">
                <a:tc>
                  <a:txBody>
                    <a:bodyPr/>
                    <a:lstStyle/>
                    <a:p>
                      <a:pPr algn="just"/>
                      <a:r>
                        <a:rPr lang="en-US" sz="1400" kern="100">
                          <a:solidFill>
                            <a:schemeClr val="tx1"/>
                          </a:solidFill>
                          <a:effectLst/>
                        </a:rPr>
                        <a:t>5</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1010101010</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7</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dirty="0">
                          <a:solidFill>
                            <a:schemeClr val="tx1"/>
                          </a:solidFill>
                          <a:effectLst/>
                        </a:rPr>
                        <a:t>0.076087</a:t>
                      </a:r>
                      <a:endParaRPr lang="zh-CN" sz="1400" kern="100" dirty="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0.347826</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407752638"/>
                  </a:ext>
                </a:extLst>
              </a:tr>
              <a:tr h="278015">
                <a:tc>
                  <a:txBody>
                    <a:bodyPr/>
                    <a:lstStyle/>
                    <a:p>
                      <a:pPr algn="just"/>
                      <a:r>
                        <a:rPr lang="en-US" sz="1400" kern="100">
                          <a:solidFill>
                            <a:schemeClr val="tx1"/>
                          </a:solidFill>
                          <a:effectLst/>
                        </a:rPr>
                        <a:t>6</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1110010110</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12</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dirty="0">
                          <a:solidFill>
                            <a:schemeClr val="tx1"/>
                          </a:solidFill>
                          <a:effectLst/>
                        </a:rPr>
                        <a:t>0.130435</a:t>
                      </a:r>
                      <a:endParaRPr lang="zh-CN" sz="1400" kern="100" dirty="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dirty="0">
                          <a:solidFill>
                            <a:schemeClr val="tx1"/>
                          </a:solidFill>
                          <a:effectLst/>
                        </a:rPr>
                        <a:t>0.478261</a:t>
                      </a:r>
                      <a:endParaRPr lang="zh-CN" sz="1400" kern="100" dirty="0">
                        <a:solidFill>
                          <a:schemeClr val="tx1"/>
                        </a:solidFill>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048975768"/>
                  </a:ext>
                </a:extLst>
              </a:tr>
              <a:tr h="302342">
                <a:tc>
                  <a:txBody>
                    <a:bodyPr/>
                    <a:lstStyle/>
                    <a:p>
                      <a:pPr algn="just"/>
                      <a:r>
                        <a:rPr lang="en-US" sz="1400" kern="100">
                          <a:solidFill>
                            <a:schemeClr val="tx1"/>
                          </a:solidFill>
                          <a:effectLst/>
                        </a:rPr>
                        <a:t>7</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1001011011</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5</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0.054348</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dirty="0">
                          <a:solidFill>
                            <a:schemeClr val="tx1"/>
                          </a:solidFill>
                          <a:effectLst/>
                        </a:rPr>
                        <a:t>0.532609</a:t>
                      </a:r>
                      <a:endParaRPr lang="zh-CN" sz="1400" kern="100" dirty="0">
                        <a:solidFill>
                          <a:schemeClr val="tx1"/>
                        </a:solidFill>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1186276047"/>
                  </a:ext>
                </a:extLst>
              </a:tr>
              <a:tr h="269092">
                <a:tc>
                  <a:txBody>
                    <a:bodyPr/>
                    <a:lstStyle/>
                    <a:p>
                      <a:pPr algn="just"/>
                      <a:r>
                        <a:rPr lang="en-US" sz="1400" kern="100">
                          <a:solidFill>
                            <a:schemeClr val="tx1"/>
                          </a:solidFill>
                          <a:effectLst/>
                        </a:rPr>
                        <a:t>8</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1100000001</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19</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0.206522</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0.739130</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2305267110"/>
                  </a:ext>
                </a:extLst>
              </a:tr>
              <a:tr h="262675">
                <a:tc>
                  <a:txBody>
                    <a:bodyPr/>
                    <a:lstStyle/>
                    <a:p>
                      <a:pPr algn="just"/>
                      <a:r>
                        <a:rPr lang="en-US" sz="1400" kern="100">
                          <a:solidFill>
                            <a:schemeClr val="tx1"/>
                          </a:solidFill>
                          <a:effectLst/>
                        </a:rPr>
                        <a:t>9</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1001110100</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10</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0.108696</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0.847826</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3330020284"/>
                  </a:ext>
                </a:extLst>
              </a:tr>
              <a:tr h="321992">
                <a:tc>
                  <a:txBody>
                    <a:bodyPr/>
                    <a:lstStyle/>
                    <a:p>
                      <a:pPr algn="just"/>
                      <a:r>
                        <a:rPr lang="en-US" sz="1400" kern="100">
                          <a:solidFill>
                            <a:schemeClr val="tx1"/>
                          </a:solidFill>
                          <a:effectLst/>
                        </a:rPr>
                        <a:t>10</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0001010011</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14</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a:solidFill>
                            <a:schemeClr val="tx1"/>
                          </a:solidFill>
                          <a:effectLst/>
                        </a:rPr>
                        <a:t>0.152174</a:t>
                      </a:r>
                      <a:endParaRPr lang="zh-CN" sz="1400" kern="100">
                        <a:solidFill>
                          <a:schemeClr val="tx1"/>
                        </a:solidFill>
                        <a:effectLst/>
                        <a:latin typeface="Times New Roman" panose="02020603050405020304" pitchFamily="18" charset="0"/>
                        <a:ea typeface="宋体" panose="02010600030101010101" pitchFamily="2" charset="-122"/>
                      </a:endParaRPr>
                    </a:p>
                  </a:txBody>
                  <a:tcPr marL="51435" marR="51435" marT="0" marB="0"/>
                </a:tc>
                <a:tc>
                  <a:txBody>
                    <a:bodyPr/>
                    <a:lstStyle/>
                    <a:p>
                      <a:pPr algn="just"/>
                      <a:r>
                        <a:rPr lang="en-US" sz="1400" kern="100" dirty="0">
                          <a:solidFill>
                            <a:schemeClr val="tx1"/>
                          </a:solidFill>
                          <a:effectLst/>
                        </a:rPr>
                        <a:t>1.000000</a:t>
                      </a:r>
                      <a:endParaRPr lang="zh-CN" sz="1400" kern="100" dirty="0">
                        <a:solidFill>
                          <a:schemeClr val="tx1"/>
                        </a:solidFill>
                        <a:effectLst/>
                        <a:latin typeface="Times New Roman" panose="02020603050405020304" pitchFamily="18" charset="0"/>
                        <a:ea typeface="宋体" panose="02010600030101010101" pitchFamily="2" charset="-122"/>
                      </a:endParaRPr>
                    </a:p>
                  </a:txBody>
                  <a:tcPr marL="51435" marR="51435" marT="0" marB="0"/>
                </a:tc>
                <a:extLst>
                  <a:ext uri="{0D108BD9-81ED-4DB2-BD59-A6C34878D82A}">
                    <a16:rowId xmlns:a16="http://schemas.microsoft.com/office/drawing/2014/main" val="824414235"/>
                  </a:ext>
                </a:extLst>
              </a:tr>
            </a:tbl>
          </a:graphicData>
        </a:graphic>
      </p:graphicFrame>
      <p:sp>
        <p:nvSpPr>
          <p:cNvPr id="8" name="文本框 7">
            <a:extLst>
              <a:ext uri="{FF2B5EF4-FFF2-40B4-BE49-F238E27FC236}">
                <a16:creationId xmlns:a16="http://schemas.microsoft.com/office/drawing/2014/main" id="{AD3AED8D-A3C5-4B7B-A380-257F43BFAEA8}"/>
              </a:ext>
            </a:extLst>
          </p:cNvPr>
          <p:cNvSpPr txBox="1"/>
          <p:nvPr/>
        </p:nvSpPr>
        <p:spPr>
          <a:xfrm>
            <a:off x="5014453" y="2365899"/>
            <a:ext cx="3593489" cy="358290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200" dirty="0"/>
              <a:t>左表是一组通过二进制基因编码构成的个体，组成种群数为</a:t>
            </a:r>
            <a:r>
              <a:rPr lang="en-US" altLang="zh-CN" sz="2200" dirty="0"/>
              <a:t>10</a:t>
            </a:r>
            <a:r>
              <a:rPr lang="zh-CN" altLang="en-US" sz="2200" dirty="0"/>
              <a:t>的初始种群。通过适应函数计算个体适应度，为了优胜劣汰原则，个体适应度转化为选择概率。</a:t>
            </a:r>
          </a:p>
        </p:txBody>
      </p:sp>
      <p:sp>
        <p:nvSpPr>
          <p:cNvPr id="9" name="Rectangle 2">
            <a:extLst>
              <a:ext uri="{FF2B5EF4-FFF2-40B4-BE49-F238E27FC236}">
                <a16:creationId xmlns:a16="http://schemas.microsoft.com/office/drawing/2014/main" id="{080877F4-6B54-6765-15CE-E1EAF3BBF979}"/>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遗传算法的一个简单优化问题</a:t>
            </a:r>
            <a:endParaRPr lang="en-US" altLang="zh-CN" sz="4400" dirty="0">
              <a:latin typeface="方正姚体" panose="02010601030101010101" pitchFamily="2" charset="-122"/>
              <a:ea typeface="方正姚体" panose="02010601030101010101" pitchFamily="2" charset="-122"/>
              <a:cs typeface="+mn-ea"/>
            </a:endParaRPr>
          </a:p>
        </p:txBody>
      </p:sp>
      <p:sp>
        <p:nvSpPr>
          <p:cNvPr id="10" name="文本框 9">
            <a:extLst>
              <a:ext uri="{FF2B5EF4-FFF2-40B4-BE49-F238E27FC236}">
                <a16:creationId xmlns:a16="http://schemas.microsoft.com/office/drawing/2014/main" id="{10FE6504-6570-5ECC-12A9-0C99756ADFB5}"/>
              </a:ext>
            </a:extLst>
          </p:cNvPr>
          <p:cNvSpPr txBox="1"/>
          <p:nvPr/>
        </p:nvSpPr>
        <p:spPr>
          <a:xfrm>
            <a:off x="391722" y="1050784"/>
            <a:ext cx="7475240" cy="592213"/>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zh-CN" altLang="en-US" sz="2800" dirty="0">
                <a:solidFill>
                  <a:srgbClr val="FF0000"/>
                </a:solidFill>
              </a:rPr>
              <a:t>利用遗传算法对下式求解最大值的优化问题</a:t>
            </a:r>
            <a:endParaRPr lang="en-US" altLang="zh-CN" sz="2800" dirty="0">
              <a:solidFill>
                <a:srgbClr val="FF0000"/>
              </a:solidFill>
            </a:endParaRPr>
          </a:p>
        </p:txBody>
      </p:sp>
      <p:graphicFrame>
        <p:nvGraphicFramePr>
          <p:cNvPr id="11" name="对象 10">
            <a:extLst>
              <a:ext uri="{FF2B5EF4-FFF2-40B4-BE49-F238E27FC236}">
                <a16:creationId xmlns:a16="http://schemas.microsoft.com/office/drawing/2014/main" id="{F1A0300B-F388-A420-867A-1EB62FA754FA}"/>
              </a:ext>
            </a:extLst>
          </p:cNvPr>
          <p:cNvGraphicFramePr>
            <a:graphicFrameLocks noChangeAspect="1"/>
          </p:cNvGraphicFramePr>
          <p:nvPr>
            <p:extLst>
              <p:ext uri="{D42A27DB-BD31-4B8C-83A1-F6EECF244321}">
                <p14:modId xmlns:p14="http://schemas.microsoft.com/office/powerpoint/2010/main" val="3366437442"/>
              </p:ext>
            </p:extLst>
          </p:nvPr>
        </p:nvGraphicFramePr>
        <p:xfrm>
          <a:off x="1372054" y="1708950"/>
          <a:ext cx="5662927" cy="441984"/>
        </p:xfrm>
        <a:graphic>
          <a:graphicData uri="http://schemas.openxmlformats.org/presentationml/2006/ole">
            <mc:AlternateContent xmlns:mc="http://schemas.openxmlformats.org/markup-compatibility/2006">
              <mc:Choice xmlns:v="urn:schemas-microsoft-com:vml" Requires="v">
                <p:oleObj name="Equation" r:id="rId3" imgW="2603160" imgH="203040" progId="Equation.DSMT4">
                  <p:embed/>
                </p:oleObj>
              </mc:Choice>
              <mc:Fallback>
                <p:oleObj name="Equation" r:id="rId3" imgW="2603160" imgH="203040" progId="Equation.DSMT4">
                  <p:embed/>
                  <p:pic>
                    <p:nvPicPr>
                      <p:cNvPr id="11" name="对象 10">
                        <a:extLst>
                          <a:ext uri="{FF2B5EF4-FFF2-40B4-BE49-F238E27FC236}">
                            <a16:creationId xmlns:a16="http://schemas.microsoft.com/office/drawing/2014/main" id="{F1A0300B-F388-A420-867A-1EB62FA754FA}"/>
                          </a:ext>
                        </a:extLst>
                      </p:cNvPr>
                      <p:cNvPicPr/>
                      <p:nvPr/>
                    </p:nvPicPr>
                    <p:blipFill>
                      <a:blip r:embed="rId4"/>
                      <a:stretch>
                        <a:fillRect/>
                      </a:stretch>
                    </p:blipFill>
                    <p:spPr>
                      <a:xfrm>
                        <a:off x="1372054" y="1708950"/>
                        <a:ext cx="5662927" cy="441984"/>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9E8575A1-FE07-3DB6-B733-056E44CB86D1}"/>
              </a:ext>
            </a:extLst>
          </p:cNvPr>
          <p:cNvSpPr txBox="1"/>
          <p:nvPr/>
        </p:nvSpPr>
        <p:spPr>
          <a:xfrm>
            <a:off x="454943" y="2118694"/>
            <a:ext cx="8052687" cy="556563"/>
          </a:xfrm>
          <a:prstGeom prst="rect">
            <a:avLst/>
          </a:prstGeom>
          <a:noFill/>
        </p:spPr>
        <p:txBody>
          <a:bodyPr wrap="square" rtlCol="0">
            <a:spAutoFit/>
          </a:bodyPr>
          <a:lstStyle/>
          <a:p>
            <a:pPr algn="just">
              <a:lnSpc>
                <a:spcPct val="130000"/>
              </a:lnSpc>
            </a:pPr>
            <a:r>
              <a:rPr lang="zh-CN" altLang="en-US" sz="2600" dirty="0">
                <a:solidFill>
                  <a:srgbClr val="FF0000"/>
                </a:solidFill>
              </a:rPr>
              <a:t>（</a:t>
            </a:r>
            <a:r>
              <a:rPr lang="en-US" altLang="zh-CN" sz="2600" dirty="0">
                <a:solidFill>
                  <a:srgbClr val="FF0000"/>
                </a:solidFill>
              </a:rPr>
              <a:t>4</a:t>
            </a:r>
            <a:r>
              <a:rPr lang="zh-CN" altLang="en-US" sz="2600" dirty="0">
                <a:solidFill>
                  <a:srgbClr val="FF0000"/>
                </a:solidFill>
              </a:rPr>
              <a:t>）遗传操作</a:t>
            </a:r>
            <a:endParaRPr lang="en-US" altLang="zh-CN" sz="2600" dirty="0">
              <a:solidFill>
                <a:srgbClr val="FF0000"/>
              </a:solidFill>
            </a:endParaRPr>
          </a:p>
        </p:txBody>
      </p:sp>
    </p:spTree>
    <p:extLst>
      <p:ext uri="{BB962C8B-B14F-4D97-AF65-F5344CB8AC3E}">
        <p14:creationId xmlns:p14="http://schemas.microsoft.com/office/powerpoint/2010/main" val="31614630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childTnLst>
                                </p:cTn>
                              </p:par>
                            </p:childTnLst>
                          </p:cTn>
                        </p:par>
                        <p:par>
                          <p:cTn id="8" fill="hold">
                            <p:stCondLst>
                              <p:cond delay="1500"/>
                            </p:stCondLst>
                            <p:childTnLst>
                              <p:par>
                                <p:cTn id="9" presetID="42" presetClass="entr" presetSubtype="0"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44">
            <a:extLst>
              <a:ext uri="{FF2B5EF4-FFF2-40B4-BE49-F238E27FC236}">
                <a16:creationId xmlns:a16="http://schemas.microsoft.com/office/drawing/2014/main" id="{89ADD266-CC6B-4D37-9F77-2B33E899C1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12" t="9489" b="11800"/>
          <a:stretch/>
        </p:blipFill>
        <p:spPr bwMode="auto">
          <a:xfrm>
            <a:off x="582120" y="3849618"/>
            <a:ext cx="4185218" cy="239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文本框 1">
            <a:extLst>
              <a:ext uri="{FF2B5EF4-FFF2-40B4-BE49-F238E27FC236}">
                <a16:creationId xmlns:a16="http://schemas.microsoft.com/office/drawing/2014/main" id="{3BFF073E-5A0D-4DCC-9D76-E6B704286696}"/>
              </a:ext>
            </a:extLst>
          </p:cNvPr>
          <p:cNvSpPr txBox="1"/>
          <p:nvPr/>
        </p:nvSpPr>
        <p:spPr>
          <a:xfrm>
            <a:off x="5014452" y="3849618"/>
            <a:ext cx="3427119" cy="2436244"/>
          </a:xfrm>
          <a:prstGeom prst="rect">
            <a:avLst/>
          </a:prstGeom>
          <a:noFill/>
        </p:spPr>
        <p:txBody>
          <a:bodyPr wrap="square" rtlCol="0">
            <a:spAutoFit/>
          </a:bodyPr>
          <a:lstStyle/>
          <a:p>
            <a:pPr marL="176213" indent="-176213" algn="just">
              <a:lnSpc>
                <a:spcPct val="130000"/>
              </a:lnSpc>
              <a:buFont typeface="Arial" panose="020B0604020202020204" pitchFamily="34" charset="0"/>
              <a:buChar char="•"/>
            </a:pPr>
            <a:r>
              <a:rPr lang="zh-CN" altLang="zh-CN" sz="2000" dirty="0">
                <a:latin typeface="+mn-ea"/>
              </a:rPr>
              <a:t>第</a:t>
            </a:r>
            <a:r>
              <a:rPr lang="en-US" altLang="zh-CN" sz="2000" dirty="0">
                <a:latin typeface="+mn-ea"/>
              </a:rPr>
              <a:t>1</a:t>
            </a:r>
            <a:r>
              <a:rPr lang="zh-CN" altLang="zh-CN" sz="2000" dirty="0">
                <a:latin typeface="+mn-ea"/>
              </a:rPr>
              <a:t>次生存竞争中，个体</a:t>
            </a:r>
            <a:r>
              <a:rPr lang="en-US" altLang="zh-CN" sz="2000" dirty="0">
                <a:latin typeface="+mn-ea"/>
              </a:rPr>
              <a:t>2 </a:t>
            </a:r>
            <a:r>
              <a:rPr lang="zh-CN" altLang="zh-CN" sz="2000" dirty="0">
                <a:latin typeface="+mn-ea"/>
              </a:rPr>
              <a:t>和</a:t>
            </a:r>
            <a:r>
              <a:rPr lang="en-US" altLang="zh-CN" sz="2000" dirty="0">
                <a:latin typeface="+mn-ea"/>
              </a:rPr>
              <a:t>3</a:t>
            </a:r>
            <a:r>
              <a:rPr lang="zh-CN" altLang="zh-CN" sz="2000" dirty="0">
                <a:latin typeface="+mn-ea"/>
              </a:rPr>
              <a:t>被淘汰，取而代之的是适应度高的</a:t>
            </a:r>
            <a:r>
              <a:rPr lang="en-US" altLang="zh-CN" sz="2000" dirty="0">
                <a:latin typeface="+mn-ea"/>
              </a:rPr>
              <a:t>8</a:t>
            </a:r>
            <a:r>
              <a:rPr lang="zh-CN" altLang="zh-CN" sz="2000" dirty="0">
                <a:latin typeface="+mn-ea"/>
              </a:rPr>
              <a:t>和</a:t>
            </a:r>
            <a:r>
              <a:rPr lang="en-US" altLang="zh-CN" sz="2000" dirty="0">
                <a:latin typeface="+mn-ea"/>
              </a:rPr>
              <a:t>6</a:t>
            </a:r>
            <a:r>
              <a:rPr lang="zh-CN" altLang="zh-CN" sz="2000" dirty="0">
                <a:latin typeface="+mn-ea"/>
              </a:rPr>
              <a:t>，这个过程被称为</a:t>
            </a:r>
            <a:r>
              <a:rPr lang="zh-CN" altLang="zh-CN" sz="2000" dirty="0">
                <a:solidFill>
                  <a:srgbClr val="FF0000"/>
                </a:solidFill>
                <a:latin typeface="+mn-ea"/>
              </a:rPr>
              <a:t>复制</a:t>
            </a:r>
            <a:r>
              <a:rPr lang="zh-CN" altLang="zh-CN" sz="2000" dirty="0">
                <a:latin typeface="+mn-ea"/>
              </a:rPr>
              <a:t>，再生之后的遗传操作是</a:t>
            </a:r>
            <a:r>
              <a:rPr lang="zh-CN" altLang="zh-CN" sz="2000" dirty="0">
                <a:solidFill>
                  <a:srgbClr val="FF0000"/>
                </a:solidFill>
                <a:latin typeface="+mn-ea"/>
              </a:rPr>
              <a:t>交叉</a:t>
            </a:r>
            <a:r>
              <a:rPr lang="zh-CN" altLang="zh-CN" sz="2000" dirty="0">
                <a:latin typeface="+mn-ea"/>
              </a:rPr>
              <a:t>。本例的交叉遗传操作采用单点交叉方式。</a:t>
            </a:r>
            <a:endParaRPr lang="zh-CN" altLang="en-US" sz="2000" dirty="0">
              <a:latin typeface="+mn-ea"/>
            </a:endParaRPr>
          </a:p>
        </p:txBody>
      </p:sp>
      <p:sp>
        <p:nvSpPr>
          <p:cNvPr id="7" name="Rectangle 2">
            <a:extLst>
              <a:ext uri="{FF2B5EF4-FFF2-40B4-BE49-F238E27FC236}">
                <a16:creationId xmlns:a16="http://schemas.microsoft.com/office/drawing/2014/main" id="{3BC964B9-E03C-76A7-D03B-E8977842F7D9}"/>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遗传算法的一个简单优化问题</a:t>
            </a:r>
            <a:endParaRPr lang="en-US" altLang="zh-CN" sz="4400" dirty="0">
              <a:latin typeface="方正姚体" panose="02010601030101010101" pitchFamily="2" charset="-122"/>
              <a:ea typeface="方正姚体" panose="02010601030101010101" pitchFamily="2" charset="-122"/>
              <a:cs typeface="+mn-ea"/>
            </a:endParaRPr>
          </a:p>
        </p:txBody>
      </p:sp>
      <p:sp>
        <p:nvSpPr>
          <p:cNvPr id="8" name="文本框 7">
            <a:extLst>
              <a:ext uri="{FF2B5EF4-FFF2-40B4-BE49-F238E27FC236}">
                <a16:creationId xmlns:a16="http://schemas.microsoft.com/office/drawing/2014/main" id="{2EBBF7EA-752B-41FB-BCC1-C9E0FEA048EF}"/>
              </a:ext>
            </a:extLst>
          </p:cNvPr>
          <p:cNvSpPr txBox="1"/>
          <p:nvPr/>
        </p:nvSpPr>
        <p:spPr>
          <a:xfrm>
            <a:off x="391722" y="1050784"/>
            <a:ext cx="7475240" cy="592213"/>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zh-CN" altLang="en-US" sz="2800" dirty="0">
                <a:solidFill>
                  <a:srgbClr val="FF0000"/>
                </a:solidFill>
              </a:rPr>
              <a:t>利用遗传算法对下式求解最大值的优化问题</a:t>
            </a:r>
            <a:endParaRPr lang="en-US" altLang="zh-CN" sz="2800" dirty="0">
              <a:solidFill>
                <a:srgbClr val="FF0000"/>
              </a:solidFill>
            </a:endParaRPr>
          </a:p>
        </p:txBody>
      </p:sp>
      <p:graphicFrame>
        <p:nvGraphicFramePr>
          <p:cNvPr id="9" name="对象 8">
            <a:extLst>
              <a:ext uri="{FF2B5EF4-FFF2-40B4-BE49-F238E27FC236}">
                <a16:creationId xmlns:a16="http://schemas.microsoft.com/office/drawing/2014/main" id="{BE281447-C09F-4ACD-4B70-2EC0CE7E30B3}"/>
              </a:ext>
            </a:extLst>
          </p:cNvPr>
          <p:cNvGraphicFramePr>
            <a:graphicFrameLocks noChangeAspect="1"/>
          </p:cNvGraphicFramePr>
          <p:nvPr>
            <p:extLst>
              <p:ext uri="{D42A27DB-BD31-4B8C-83A1-F6EECF244321}">
                <p14:modId xmlns:p14="http://schemas.microsoft.com/office/powerpoint/2010/main" val="2502508176"/>
              </p:ext>
            </p:extLst>
          </p:nvPr>
        </p:nvGraphicFramePr>
        <p:xfrm>
          <a:off x="1372054" y="1716324"/>
          <a:ext cx="5662927" cy="441984"/>
        </p:xfrm>
        <a:graphic>
          <a:graphicData uri="http://schemas.openxmlformats.org/presentationml/2006/ole">
            <mc:AlternateContent xmlns:mc="http://schemas.openxmlformats.org/markup-compatibility/2006">
              <mc:Choice xmlns:v="urn:schemas-microsoft-com:vml" Requires="v">
                <p:oleObj name="Equation" r:id="rId4" imgW="2603160" imgH="203040" progId="Equation.DSMT4">
                  <p:embed/>
                </p:oleObj>
              </mc:Choice>
              <mc:Fallback>
                <p:oleObj name="Equation" r:id="rId4" imgW="2603160" imgH="203040" progId="Equation.DSMT4">
                  <p:embed/>
                  <p:pic>
                    <p:nvPicPr>
                      <p:cNvPr id="11" name="对象 10">
                        <a:extLst>
                          <a:ext uri="{FF2B5EF4-FFF2-40B4-BE49-F238E27FC236}">
                            <a16:creationId xmlns:a16="http://schemas.microsoft.com/office/drawing/2014/main" id="{F1A0300B-F388-A420-867A-1EB62FA754FA}"/>
                          </a:ext>
                        </a:extLst>
                      </p:cNvPr>
                      <p:cNvPicPr/>
                      <p:nvPr/>
                    </p:nvPicPr>
                    <p:blipFill>
                      <a:blip r:embed="rId5"/>
                      <a:stretch>
                        <a:fillRect/>
                      </a:stretch>
                    </p:blipFill>
                    <p:spPr>
                      <a:xfrm>
                        <a:off x="1372054" y="1716324"/>
                        <a:ext cx="5662927" cy="441984"/>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B915B68E-5EB6-787B-52EE-C47C40AC8D3A}"/>
              </a:ext>
            </a:extLst>
          </p:cNvPr>
          <p:cNvSpPr txBox="1"/>
          <p:nvPr/>
        </p:nvSpPr>
        <p:spPr>
          <a:xfrm>
            <a:off x="454943" y="2140818"/>
            <a:ext cx="8052687" cy="1596847"/>
          </a:xfrm>
          <a:prstGeom prst="rect">
            <a:avLst/>
          </a:prstGeom>
          <a:noFill/>
        </p:spPr>
        <p:txBody>
          <a:bodyPr wrap="square" rtlCol="0">
            <a:spAutoFit/>
          </a:bodyPr>
          <a:lstStyle/>
          <a:p>
            <a:pPr algn="just">
              <a:lnSpc>
                <a:spcPct val="130000"/>
              </a:lnSpc>
            </a:pPr>
            <a:r>
              <a:rPr lang="zh-CN" altLang="en-US" sz="2600" dirty="0">
                <a:solidFill>
                  <a:srgbClr val="FF0000"/>
                </a:solidFill>
              </a:rPr>
              <a:t>（</a:t>
            </a:r>
            <a:r>
              <a:rPr lang="en-US" altLang="zh-CN" sz="2600" dirty="0">
                <a:solidFill>
                  <a:srgbClr val="FF0000"/>
                </a:solidFill>
              </a:rPr>
              <a:t>4</a:t>
            </a:r>
            <a:r>
              <a:rPr lang="zh-CN" altLang="en-US" sz="2600" dirty="0">
                <a:solidFill>
                  <a:srgbClr val="FF0000"/>
                </a:solidFill>
              </a:rPr>
              <a:t>）遗传操作</a:t>
            </a:r>
            <a:endParaRPr lang="en-US" altLang="zh-CN" sz="2600" dirty="0">
              <a:solidFill>
                <a:srgbClr val="FF0000"/>
              </a:solidFill>
            </a:endParaRPr>
          </a:p>
          <a:p>
            <a:pPr indent="627063" algn="just">
              <a:lnSpc>
                <a:spcPct val="130000"/>
              </a:lnSpc>
            </a:pPr>
            <a:r>
              <a:rPr lang="zh-CN" altLang="en-US" sz="2600" dirty="0"/>
              <a:t>轮盘赌选择方法：将轮盘分成</a:t>
            </a:r>
            <a:r>
              <a:rPr lang="en-US" altLang="zh-CN" sz="2600" dirty="0"/>
              <a:t>10</a:t>
            </a:r>
            <a:r>
              <a:rPr lang="zh-CN" altLang="en-US" sz="2600" dirty="0"/>
              <a:t>个（即种群个体数目）扇区，扇区的宽度与个体的选择概率相同。</a:t>
            </a:r>
          </a:p>
        </p:txBody>
      </p:sp>
    </p:spTree>
    <p:extLst>
      <p:ext uri="{BB962C8B-B14F-4D97-AF65-F5344CB8AC3E}">
        <p14:creationId xmlns:p14="http://schemas.microsoft.com/office/powerpoint/2010/main" val="352126214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up)">
                                      <p:cBhvr>
                                        <p:cTn id="17" dur="1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902529" y="1959303"/>
            <a:ext cx="1333500" cy="1333500"/>
          </a:xfrm>
          <a:prstGeom prst="ellipse">
            <a:avLst/>
          </a:prstGeom>
          <a:solidFill>
            <a:srgbClr val="FFAAA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6" name="文本框 21"/>
          <p:cNvSpPr txBox="1"/>
          <p:nvPr/>
        </p:nvSpPr>
        <p:spPr>
          <a:xfrm>
            <a:off x="4035026" y="2192026"/>
            <a:ext cx="1081560" cy="923330"/>
          </a:xfrm>
          <a:prstGeom prst="rect">
            <a:avLst/>
          </a:prstGeom>
          <a:solidFill>
            <a:srgbClr val="FFAAA9"/>
          </a:solidFill>
        </p:spPr>
        <p:txBody>
          <a:bodyPr wrap="square" rtlCol="0">
            <a:spAutoFit/>
          </a:bodyPr>
          <a:lstStyle/>
          <a:p>
            <a:pPr algn="ctr"/>
            <a:r>
              <a:rPr lang="en-US" altLang="zh-CN" sz="5400" b="1" dirty="0">
                <a:solidFill>
                  <a:srgbClr val="C00000"/>
                </a:solidFill>
                <a:cs typeface="+mn-ea"/>
                <a:sym typeface="+mn-lt"/>
              </a:rPr>
              <a:t>1</a:t>
            </a:r>
            <a:endParaRPr lang="zh-CN" altLang="en-US" sz="5400" b="1" dirty="0">
              <a:solidFill>
                <a:srgbClr val="C00000"/>
              </a:solidFill>
              <a:cs typeface="+mn-ea"/>
              <a:sym typeface="+mn-lt"/>
            </a:endParaRPr>
          </a:p>
        </p:txBody>
      </p:sp>
      <p:sp>
        <p:nvSpPr>
          <p:cNvPr id="8" name="TextBox 7"/>
          <p:cNvSpPr txBox="1"/>
          <p:nvPr/>
        </p:nvSpPr>
        <p:spPr>
          <a:xfrm>
            <a:off x="983974" y="3433133"/>
            <a:ext cx="7253081" cy="1451679"/>
          </a:xfrm>
          <a:prstGeom prst="rect">
            <a:avLst/>
          </a:prstGeom>
          <a:noFill/>
        </p:spPr>
        <p:txBody>
          <a:bodyPr wrap="square" rtlCol="0">
            <a:spAutoFit/>
          </a:bodyPr>
          <a:lstStyle/>
          <a:p>
            <a:pPr algn="ctr">
              <a:lnSpc>
                <a:spcPts val="5250"/>
              </a:lnSpc>
            </a:pPr>
            <a:r>
              <a:rPr lang="zh-CN" altLang="en-US" sz="4500" b="1" dirty="0">
                <a:solidFill>
                  <a:srgbClr val="C00000"/>
                </a:solidFill>
                <a:latin typeface="方正姚体" panose="02010601030101010101" pitchFamily="2" charset="-122"/>
                <a:ea typeface="方正姚体" panose="02010601030101010101" pitchFamily="2" charset="-122"/>
                <a:cs typeface="+mn-ea"/>
                <a:sym typeface="+mn-lt"/>
              </a:rPr>
              <a:t>遗传算法</a:t>
            </a:r>
            <a:r>
              <a:rPr lang="en-US" altLang="zh-CN" sz="4500" b="1" dirty="0">
                <a:solidFill>
                  <a:srgbClr val="C00000"/>
                </a:solidFill>
                <a:latin typeface="方正姚体" panose="02010601030101010101" pitchFamily="2" charset="-122"/>
                <a:ea typeface="方正姚体" panose="02010601030101010101" pitchFamily="2" charset="-122"/>
                <a:cs typeface="+mn-ea"/>
                <a:sym typeface="+mn-lt"/>
              </a:rPr>
              <a:t> </a:t>
            </a:r>
          </a:p>
          <a:p>
            <a:pPr algn="ctr">
              <a:lnSpc>
                <a:spcPts val="5250"/>
              </a:lnSpc>
            </a:pPr>
            <a:r>
              <a:rPr lang="en-US" altLang="zh-CN" sz="4500" b="1" dirty="0">
                <a:latin typeface="方正姚体" panose="02010601030101010101" pitchFamily="2" charset="-122"/>
                <a:ea typeface="方正姚体" panose="02010601030101010101" pitchFamily="2" charset="-122"/>
                <a:cs typeface="+mn-ea"/>
                <a:sym typeface="+mn-lt"/>
              </a:rPr>
              <a:t>Genetic Algorithm</a:t>
            </a:r>
            <a:endParaRPr lang="zh-CN" altLang="en-US" sz="4500" b="1" dirty="0">
              <a:latin typeface="方正姚体" panose="02010601030101010101" pitchFamily="2" charset="-122"/>
              <a:ea typeface="方正姚体" panose="02010601030101010101" pitchFamily="2" charset="-122"/>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137E511B-348C-A7D8-EA0C-85109C4D2F40}"/>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遗传算法的一个简单优化问题</a:t>
            </a:r>
            <a:endParaRPr lang="en-US" altLang="zh-CN" sz="4400" dirty="0">
              <a:latin typeface="方正姚体" panose="02010601030101010101" pitchFamily="2" charset="-122"/>
              <a:ea typeface="方正姚体" panose="02010601030101010101" pitchFamily="2" charset="-122"/>
              <a:cs typeface="+mn-ea"/>
            </a:endParaRPr>
          </a:p>
        </p:txBody>
      </p:sp>
      <p:sp>
        <p:nvSpPr>
          <p:cNvPr id="12" name="文本框 11">
            <a:extLst>
              <a:ext uri="{FF2B5EF4-FFF2-40B4-BE49-F238E27FC236}">
                <a16:creationId xmlns:a16="http://schemas.microsoft.com/office/drawing/2014/main" id="{52FF6F1F-1A86-06A4-7908-D8C81BD959B1}"/>
              </a:ext>
            </a:extLst>
          </p:cNvPr>
          <p:cNvSpPr txBox="1"/>
          <p:nvPr/>
        </p:nvSpPr>
        <p:spPr>
          <a:xfrm>
            <a:off x="391722" y="1050784"/>
            <a:ext cx="7475240" cy="592213"/>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zh-CN" altLang="en-US" sz="2800" dirty="0">
                <a:solidFill>
                  <a:srgbClr val="FF0000"/>
                </a:solidFill>
              </a:rPr>
              <a:t>利用遗传算法对下式求解最大值的优化问题</a:t>
            </a:r>
            <a:endParaRPr lang="en-US" altLang="zh-CN" sz="2800" dirty="0">
              <a:solidFill>
                <a:srgbClr val="FF0000"/>
              </a:solidFill>
            </a:endParaRPr>
          </a:p>
        </p:txBody>
      </p:sp>
      <p:graphicFrame>
        <p:nvGraphicFramePr>
          <p:cNvPr id="13" name="对象 12">
            <a:extLst>
              <a:ext uri="{FF2B5EF4-FFF2-40B4-BE49-F238E27FC236}">
                <a16:creationId xmlns:a16="http://schemas.microsoft.com/office/drawing/2014/main" id="{83E1414C-24DC-FBF1-BEEF-A51126E35A6F}"/>
              </a:ext>
            </a:extLst>
          </p:cNvPr>
          <p:cNvGraphicFramePr>
            <a:graphicFrameLocks noChangeAspect="1"/>
          </p:cNvGraphicFramePr>
          <p:nvPr>
            <p:extLst>
              <p:ext uri="{D42A27DB-BD31-4B8C-83A1-F6EECF244321}">
                <p14:modId xmlns:p14="http://schemas.microsoft.com/office/powerpoint/2010/main" val="611740203"/>
              </p:ext>
            </p:extLst>
          </p:nvPr>
        </p:nvGraphicFramePr>
        <p:xfrm>
          <a:off x="1372054" y="1701578"/>
          <a:ext cx="5662927" cy="441984"/>
        </p:xfrm>
        <a:graphic>
          <a:graphicData uri="http://schemas.openxmlformats.org/presentationml/2006/ole">
            <mc:AlternateContent xmlns:mc="http://schemas.openxmlformats.org/markup-compatibility/2006">
              <mc:Choice xmlns:v="urn:schemas-microsoft-com:vml" Requires="v">
                <p:oleObj name="Equation" r:id="rId3" imgW="2603160" imgH="203040" progId="Equation.DSMT4">
                  <p:embed/>
                </p:oleObj>
              </mc:Choice>
              <mc:Fallback>
                <p:oleObj name="Equation" r:id="rId3" imgW="2603160" imgH="203040" progId="Equation.DSMT4">
                  <p:embed/>
                  <p:pic>
                    <p:nvPicPr>
                      <p:cNvPr id="9" name="对象 8">
                        <a:extLst>
                          <a:ext uri="{FF2B5EF4-FFF2-40B4-BE49-F238E27FC236}">
                            <a16:creationId xmlns:a16="http://schemas.microsoft.com/office/drawing/2014/main" id="{BE281447-C09F-4ACD-4B70-2EC0CE7E30B3}"/>
                          </a:ext>
                        </a:extLst>
                      </p:cNvPr>
                      <p:cNvPicPr/>
                      <p:nvPr/>
                    </p:nvPicPr>
                    <p:blipFill>
                      <a:blip r:embed="rId4"/>
                      <a:stretch>
                        <a:fillRect/>
                      </a:stretch>
                    </p:blipFill>
                    <p:spPr>
                      <a:xfrm>
                        <a:off x="1372054" y="1701578"/>
                        <a:ext cx="5662927" cy="441984"/>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48890C08-C435-F8EE-D98D-B53B02A6BE57}"/>
              </a:ext>
            </a:extLst>
          </p:cNvPr>
          <p:cNvSpPr txBox="1"/>
          <p:nvPr/>
        </p:nvSpPr>
        <p:spPr>
          <a:xfrm>
            <a:off x="454943" y="2170314"/>
            <a:ext cx="8052687" cy="2637132"/>
          </a:xfrm>
          <a:prstGeom prst="rect">
            <a:avLst/>
          </a:prstGeom>
          <a:noFill/>
        </p:spPr>
        <p:txBody>
          <a:bodyPr wrap="square" rtlCol="0">
            <a:spAutoFit/>
          </a:bodyPr>
          <a:lstStyle/>
          <a:p>
            <a:pPr algn="just">
              <a:lnSpc>
                <a:spcPct val="130000"/>
              </a:lnSpc>
            </a:pPr>
            <a:r>
              <a:rPr lang="zh-CN" altLang="en-US" sz="2600" dirty="0">
                <a:solidFill>
                  <a:srgbClr val="FF0000"/>
                </a:solidFill>
              </a:rPr>
              <a:t>（</a:t>
            </a:r>
            <a:r>
              <a:rPr lang="en-US" altLang="zh-CN" sz="2600" dirty="0">
                <a:solidFill>
                  <a:srgbClr val="FF0000"/>
                </a:solidFill>
              </a:rPr>
              <a:t>5</a:t>
            </a:r>
            <a:r>
              <a:rPr lang="zh-CN" altLang="en-US" sz="2600" dirty="0">
                <a:solidFill>
                  <a:srgbClr val="FF0000"/>
                </a:solidFill>
              </a:rPr>
              <a:t>）模拟结果</a:t>
            </a:r>
            <a:endParaRPr lang="en-US" altLang="zh-CN" sz="2600" dirty="0">
              <a:solidFill>
                <a:srgbClr val="FF0000"/>
              </a:solidFill>
            </a:endParaRPr>
          </a:p>
          <a:p>
            <a:pPr indent="627063" algn="just">
              <a:lnSpc>
                <a:spcPct val="130000"/>
              </a:lnSpc>
            </a:pPr>
            <a:r>
              <a:rPr lang="zh-CN" altLang="en-US" sz="2600" dirty="0"/>
              <a:t>按照上述基本遗传算法，设定种群大小为</a:t>
            </a:r>
            <a:r>
              <a:rPr lang="en-US" altLang="zh-CN" sz="2600" dirty="0"/>
              <a:t>50</a:t>
            </a:r>
            <a:r>
              <a:rPr lang="zh-CN" altLang="en-US" sz="2600" dirty="0"/>
              <a:t>，最大迭代数为</a:t>
            </a:r>
            <a:r>
              <a:rPr lang="en-US" altLang="zh-CN" sz="2600" dirty="0"/>
              <a:t>199</a:t>
            </a:r>
            <a:r>
              <a:rPr lang="zh-CN" altLang="en-US" sz="2600" dirty="0"/>
              <a:t>，交叉概率</a:t>
            </a:r>
            <a:r>
              <a:rPr lang="en-US" altLang="zh-CN" sz="2600" dirty="0"/>
              <a:t>pc=0.9</a:t>
            </a:r>
            <a:r>
              <a:rPr lang="zh-CN" altLang="en-US" sz="2600" dirty="0"/>
              <a:t>，变异概率</a:t>
            </a:r>
            <a:r>
              <a:rPr lang="en-US" altLang="zh-CN" sz="2600" dirty="0"/>
              <a:t>pm=0.02</a:t>
            </a:r>
            <a:r>
              <a:rPr lang="zh-CN" altLang="en-US" sz="2600" dirty="0"/>
              <a:t>，编写</a:t>
            </a:r>
            <a:r>
              <a:rPr lang="en-US" altLang="zh-CN" sz="2600" dirty="0"/>
              <a:t>MATLAB</a:t>
            </a:r>
            <a:r>
              <a:rPr lang="zh-CN" altLang="en-US" sz="2600" dirty="0"/>
              <a:t>程序，在进行到第</a:t>
            </a:r>
            <a:r>
              <a:rPr lang="en-US" altLang="zh-CN" sz="2600" dirty="0"/>
              <a:t>200</a:t>
            </a:r>
            <a:r>
              <a:rPr lang="zh-CN" altLang="en-US" sz="2600" dirty="0"/>
              <a:t>次迭代时获得最佳个体：                       ，                            。</a:t>
            </a:r>
          </a:p>
        </p:txBody>
      </p:sp>
      <p:graphicFrame>
        <p:nvGraphicFramePr>
          <p:cNvPr id="9" name="对象 8">
            <a:extLst>
              <a:ext uri="{FF2B5EF4-FFF2-40B4-BE49-F238E27FC236}">
                <a16:creationId xmlns:a16="http://schemas.microsoft.com/office/drawing/2014/main" id="{02E284D3-9824-AAA5-2707-28E3BADFE008}"/>
              </a:ext>
            </a:extLst>
          </p:cNvPr>
          <p:cNvGraphicFramePr>
            <a:graphicFrameLocks noChangeAspect="1"/>
          </p:cNvGraphicFramePr>
          <p:nvPr>
            <p:extLst>
              <p:ext uri="{D42A27DB-BD31-4B8C-83A1-F6EECF244321}">
                <p14:modId xmlns:p14="http://schemas.microsoft.com/office/powerpoint/2010/main" val="3033007488"/>
              </p:ext>
            </p:extLst>
          </p:nvPr>
        </p:nvGraphicFramePr>
        <p:xfrm>
          <a:off x="1600053" y="4292390"/>
          <a:ext cx="1804338" cy="484748"/>
        </p:xfrm>
        <a:graphic>
          <a:graphicData uri="http://schemas.openxmlformats.org/presentationml/2006/ole">
            <mc:AlternateContent xmlns:mc="http://schemas.openxmlformats.org/markup-compatibility/2006">
              <mc:Choice xmlns:v="urn:schemas-microsoft-com:vml" Requires="v">
                <p:oleObj name="Equation" r:id="rId5" imgW="850680" imgH="228600" progId="Equation.DSMT4">
                  <p:embed/>
                </p:oleObj>
              </mc:Choice>
              <mc:Fallback>
                <p:oleObj name="Equation" r:id="rId5" imgW="850680" imgH="228600" progId="Equation.DSMT4">
                  <p:embed/>
                  <p:pic>
                    <p:nvPicPr>
                      <p:cNvPr id="5" name="对象 4">
                        <a:extLst>
                          <a:ext uri="{FF2B5EF4-FFF2-40B4-BE49-F238E27FC236}">
                            <a16:creationId xmlns:a16="http://schemas.microsoft.com/office/drawing/2014/main" id="{9FCCF328-2FE1-4D83-AF9B-3F3786F4AF65}"/>
                          </a:ext>
                        </a:extLst>
                      </p:cNvPr>
                      <p:cNvPicPr/>
                      <p:nvPr/>
                    </p:nvPicPr>
                    <p:blipFill>
                      <a:blip r:embed="rId6"/>
                      <a:stretch>
                        <a:fillRect/>
                      </a:stretch>
                    </p:blipFill>
                    <p:spPr>
                      <a:xfrm>
                        <a:off x="1600053" y="4292390"/>
                        <a:ext cx="1804338" cy="484748"/>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2C692F55-AB08-A132-834F-3B723CAF4E82}"/>
              </a:ext>
            </a:extLst>
          </p:cNvPr>
          <p:cNvGraphicFramePr>
            <a:graphicFrameLocks noChangeAspect="1"/>
          </p:cNvGraphicFramePr>
          <p:nvPr>
            <p:extLst>
              <p:ext uri="{D42A27DB-BD31-4B8C-83A1-F6EECF244321}">
                <p14:modId xmlns:p14="http://schemas.microsoft.com/office/powerpoint/2010/main" val="3682239754"/>
              </p:ext>
            </p:extLst>
          </p:nvPr>
        </p:nvGraphicFramePr>
        <p:xfrm>
          <a:off x="3967110" y="4319417"/>
          <a:ext cx="2026007" cy="429037"/>
        </p:xfrm>
        <a:graphic>
          <a:graphicData uri="http://schemas.openxmlformats.org/presentationml/2006/ole">
            <mc:AlternateContent xmlns:mc="http://schemas.openxmlformats.org/markup-compatibility/2006">
              <mc:Choice xmlns:v="urn:schemas-microsoft-com:vml" Requires="v">
                <p:oleObj name="Equation" r:id="rId7" imgW="1079280" imgH="228600" progId="Equation.DSMT4">
                  <p:embed/>
                </p:oleObj>
              </mc:Choice>
              <mc:Fallback>
                <p:oleObj name="Equation" r:id="rId7" imgW="1079280" imgH="228600" progId="Equation.DSMT4">
                  <p:embed/>
                  <p:pic>
                    <p:nvPicPr>
                      <p:cNvPr id="6" name="对象 5">
                        <a:extLst>
                          <a:ext uri="{FF2B5EF4-FFF2-40B4-BE49-F238E27FC236}">
                            <a16:creationId xmlns:a16="http://schemas.microsoft.com/office/drawing/2014/main" id="{777D7F8A-33E5-4B94-9C74-CBB24AD1C5B4}"/>
                          </a:ext>
                        </a:extLst>
                      </p:cNvPr>
                      <p:cNvPicPr/>
                      <p:nvPr/>
                    </p:nvPicPr>
                    <p:blipFill>
                      <a:blip r:embed="rId8"/>
                      <a:stretch>
                        <a:fillRect/>
                      </a:stretch>
                    </p:blipFill>
                    <p:spPr>
                      <a:xfrm>
                        <a:off x="3967110" y="4319417"/>
                        <a:ext cx="2026007" cy="429037"/>
                      </a:xfrm>
                      <a:prstGeom prst="rect">
                        <a:avLst/>
                      </a:prstGeom>
                    </p:spPr>
                  </p:pic>
                </p:oleObj>
              </mc:Fallback>
            </mc:AlternateContent>
          </a:graphicData>
        </a:graphic>
      </p:graphicFrame>
    </p:spTree>
    <p:extLst>
      <p:ext uri="{BB962C8B-B14F-4D97-AF65-F5344CB8AC3E}">
        <p14:creationId xmlns:p14="http://schemas.microsoft.com/office/powerpoint/2010/main" val="18949031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1000"/>
                                        <p:tgtEl>
                                          <p:spTgt spid="14">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4000"/>
                            </p:stCondLst>
                            <p:childTnLst>
                              <p:par>
                                <p:cTn id="17" presetID="10"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86">
            <a:extLst>
              <a:ext uri="{FF2B5EF4-FFF2-40B4-BE49-F238E27FC236}">
                <a16:creationId xmlns:a16="http://schemas.microsoft.com/office/drawing/2014/main" id="{71420A33-6FB8-4553-83CA-BD8E0D6DB0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81" r="6468" b="4945"/>
          <a:stretch/>
        </p:blipFill>
        <p:spPr bwMode="auto">
          <a:xfrm>
            <a:off x="980767" y="2143562"/>
            <a:ext cx="7123472" cy="431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137E511B-348C-A7D8-EA0C-85109C4D2F40}"/>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遗传算法的一个简单优化问题</a:t>
            </a:r>
            <a:endParaRPr lang="en-US" altLang="zh-CN" sz="4400" dirty="0">
              <a:latin typeface="方正姚体" panose="02010601030101010101" pitchFamily="2" charset="-122"/>
              <a:ea typeface="方正姚体" panose="02010601030101010101" pitchFamily="2" charset="-122"/>
              <a:cs typeface="+mn-ea"/>
            </a:endParaRPr>
          </a:p>
        </p:txBody>
      </p:sp>
      <p:sp>
        <p:nvSpPr>
          <p:cNvPr id="12" name="文本框 11">
            <a:extLst>
              <a:ext uri="{FF2B5EF4-FFF2-40B4-BE49-F238E27FC236}">
                <a16:creationId xmlns:a16="http://schemas.microsoft.com/office/drawing/2014/main" id="{52FF6F1F-1A86-06A4-7908-D8C81BD959B1}"/>
              </a:ext>
            </a:extLst>
          </p:cNvPr>
          <p:cNvSpPr txBox="1"/>
          <p:nvPr/>
        </p:nvSpPr>
        <p:spPr>
          <a:xfrm>
            <a:off x="391722" y="1050784"/>
            <a:ext cx="7475240" cy="592213"/>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zh-CN" altLang="en-US" sz="2800" dirty="0">
                <a:solidFill>
                  <a:srgbClr val="FF0000"/>
                </a:solidFill>
              </a:rPr>
              <a:t>利用遗传算法对下式求解最大值的优化问题</a:t>
            </a:r>
            <a:endParaRPr lang="en-US" altLang="zh-CN" sz="2800" dirty="0">
              <a:solidFill>
                <a:srgbClr val="FF0000"/>
              </a:solidFill>
            </a:endParaRPr>
          </a:p>
        </p:txBody>
      </p:sp>
      <p:graphicFrame>
        <p:nvGraphicFramePr>
          <p:cNvPr id="13" name="对象 12">
            <a:extLst>
              <a:ext uri="{FF2B5EF4-FFF2-40B4-BE49-F238E27FC236}">
                <a16:creationId xmlns:a16="http://schemas.microsoft.com/office/drawing/2014/main" id="{83E1414C-24DC-FBF1-BEEF-A51126E35A6F}"/>
              </a:ext>
            </a:extLst>
          </p:cNvPr>
          <p:cNvGraphicFramePr>
            <a:graphicFrameLocks noChangeAspect="1"/>
          </p:cNvGraphicFramePr>
          <p:nvPr/>
        </p:nvGraphicFramePr>
        <p:xfrm>
          <a:off x="1372054" y="1701578"/>
          <a:ext cx="5662927" cy="441984"/>
        </p:xfrm>
        <a:graphic>
          <a:graphicData uri="http://schemas.openxmlformats.org/presentationml/2006/ole">
            <mc:AlternateContent xmlns:mc="http://schemas.openxmlformats.org/markup-compatibility/2006">
              <mc:Choice xmlns:v="urn:schemas-microsoft-com:vml" Requires="v">
                <p:oleObj name="Equation" r:id="rId4" imgW="2603160" imgH="203040" progId="Equation.DSMT4">
                  <p:embed/>
                </p:oleObj>
              </mc:Choice>
              <mc:Fallback>
                <p:oleObj name="Equation" r:id="rId4" imgW="2603160" imgH="203040" progId="Equation.DSMT4">
                  <p:embed/>
                  <p:pic>
                    <p:nvPicPr>
                      <p:cNvPr id="13" name="对象 12">
                        <a:extLst>
                          <a:ext uri="{FF2B5EF4-FFF2-40B4-BE49-F238E27FC236}">
                            <a16:creationId xmlns:a16="http://schemas.microsoft.com/office/drawing/2014/main" id="{83E1414C-24DC-FBF1-BEEF-A51126E35A6F}"/>
                          </a:ext>
                        </a:extLst>
                      </p:cNvPr>
                      <p:cNvPicPr/>
                      <p:nvPr/>
                    </p:nvPicPr>
                    <p:blipFill>
                      <a:blip r:embed="rId5"/>
                      <a:stretch>
                        <a:fillRect/>
                      </a:stretch>
                    </p:blipFill>
                    <p:spPr>
                      <a:xfrm>
                        <a:off x="1372054" y="1701578"/>
                        <a:ext cx="5662927" cy="441984"/>
                      </a:xfrm>
                      <a:prstGeom prst="rect">
                        <a:avLst/>
                      </a:prstGeom>
                    </p:spPr>
                  </p:pic>
                </p:oleObj>
              </mc:Fallback>
            </mc:AlternateContent>
          </a:graphicData>
        </a:graphic>
      </p:graphicFrame>
    </p:spTree>
    <p:extLst>
      <p:ext uri="{BB962C8B-B14F-4D97-AF65-F5344CB8AC3E}">
        <p14:creationId xmlns:p14="http://schemas.microsoft.com/office/powerpoint/2010/main" val="22380705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lgn="r" defTabSz="685800">
              <a:defRPr/>
            </a:pPr>
            <a:fld id="{324F6D6D-B4A0-4011-8EA5-FA21E9DFB363}" type="slidenum">
              <a:rPr lang="zh-CN" altLang="en-US" sz="900">
                <a:solidFill>
                  <a:prstClr val="black">
                    <a:tint val="75000"/>
                  </a:prstClr>
                </a:solidFill>
                <a:latin typeface="Palatino Linotype"/>
                <a:ea typeface="宋体"/>
              </a:rPr>
              <a:pPr algn="r" defTabSz="685800">
                <a:defRPr/>
              </a:pPr>
              <a:t>32</a:t>
            </a:fld>
            <a:endParaRPr lang="en-US" altLang="zh-CN" sz="900">
              <a:solidFill>
                <a:prstClr val="black">
                  <a:tint val="75000"/>
                </a:prstClr>
              </a:solidFill>
              <a:latin typeface="Palatino Linotype"/>
              <a:ea typeface="宋体"/>
            </a:endParaRPr>
          </a:p>
        </p:txBody>
      </p:sp>
      <p:sp>
        <p:nvSpPr>
          <p:cNvPr id="6" name="矩形 5">
            <a:extLst>
              <a:ext uri="{FF2B5EF4-FFF2-40B4-BE49-F238E27FC236}">
                <a16:creationId xmlns:a16="http://schemas.microsoft.com/office/drawing/2014/main" id="{5A71767A-9E99-484F-960F-337038B75E3F}"/>
              </a:ext>
            </a:extLst>
          </p:cNvPr>
          <p:cNvSpPr/>
          <p:nvPr/>
        </p:nvSpPr>
        <p:spPr>
          <a:xfrm>
            <a:off x="374240" y="1026498"/>
            <a:ext cx="8157702" cy="4513287"/>
          </a:xfrm>
          <a:prstGeom prst="rect">
            <a:avLst/>
          </a:prstGeom>
        </p:spPr>
        <p:txBody>
          <a:bodyPr wrap="square">
            <a:spAutoFit/>
          </a:bodyPr>
          <a:lstStyle/>
          <a:p>
            <a:pPr marL="342900" indent="-342900" defTabSz="685800" fontAlgn="base">
              <a:lnSpc>
                <a:spcPct val="130000"/>
              </a:lnSpc>
              <a:spcAft>
                <a:spcPct val="0"/>
              </a:spcAft>
              <a:buFont typeface="Wingdings" pitchFamily="2" charset="2"/>
              <a:buChar char="Ø"/>
              <a:defRPr/>
            </a:pPr>
            <a:r>
              <a:rPr lang="zh-CN" altLang="en-US" sz="2800" dirty="0">
                <a:solidFill>
                  <a:srgbClr val="FF0000"/>
                </a:solidFill>
                <a:latin typeface="Times New Roman" panose="02020603050405020304"/>
                <a:ea typeface="黑体" panose="02010609060101010101" pitchFamily="49" charset="-122"/>
                <a:cs typeface="Times New Roman" panose="02020603050405020304"/>
              </a:rPr>
              <a:t>优点：</a:t>
            </a:r>
            <a:endParaRPr lang="en-US" altLang="zh-CN" sz="2800" dirty="0">
              <a:solidFill>
                <a:srgbClr val="FF0000"/>
              </a:solidFill>
              <a:latin typeface="Times New Roman" panose="02020603050405020304"/>
              <a:ea typeface="黑体" panose="02010609060101010101" pitchFamily="49" charset="-122"/>
              <a:cs typeface="Times New Roman" panose="02020603050405020304"/>
            </a:endParaRPr>
          </a:p>
          <a:p>
            <a:pPr marL="627063" indent="-361950" algn="just" defTabSz="685800" fontAlgn="base">
              <a:lnSpc>
                <a:spcPct val="130000"/>
              </a:lnSpc>
              <a:spcAft>
                <a:spcPct val="0"/>
              </a:spcAft>
              <a:buFont typeface="Arial" panose="020B0604020202020204" pitchFamily="34" charset="0"/>
              <a:buChar char="•"/>
              <a:defRPr/>
            </a:pPr>
            <a:r>
              <a:rPr lang="zh-CN" altLang="en-US" sz="2800" dirty="0">
                <a:latin typeface="Times New Roman" panose="02020603050405020304"/>
                <a:ea typeface="黑体" panose="02010609060101010101" pitchFamily="49" charset="-122"/>
                <a:cs typeface="Times New Roman" panose="02020603050405020304"/>
              </a:rPr>
              <a:t>编码形式能够更加方便的应用遗传算子。</a:t>
            </a:r>
            <a:endParaRPr lang="en-US" altLang="zh-CN" sz="2800" dirty="0">
              <a:latin typeface="Times New Roman" panose="02020603050405020304"/>
              <a:ea typeface="黑体" panose="02010609060101010101" pitchFamily="49" charset="-122"/>
              <a:cs typeface="Times New Roman" panose="02020603050405020304"/>
            </a:endParaRPr>
          </a:p>
          <a:p>
            <a:pPr marL="627063" indent="-361950" algn="just" defTabSz="685800" fontAlgn="base">
              <a:lnSpc>
                <a:spcPct val="130000"/>
              </a:lnSpc>
              <a:spcAft>
                <a:spcPct val="0"/>
              </a:spcAft>
              <a:buClr>
                <a:schemeClr val="tx1"/>
              </a:buClr>
              <a:buFont typeface="Arial" panose="020B0604020202020204" pitchFamily="34" charset="0"/>
              <a:buChar char="•"/>
              <a:defRPr/>
            </a:pPr>
            <a:r>
              <a:rPr lang="zh-CN" altLang="en-US" sz="2800" dirty="0">
                <a:latin typeface="Times New Roman" panose="02020603050405020304"/>
                <a:ea typeface="黑体" panose="02010609060101010101" pitchFamily="49" charset="-122"/>
                <a:cs typeface="Times New Roman" panose="02020603050405020304"/>
              </a:rPr>
              <a:t>直接以目标函数值作为搜索信息，不涉及目标函数值求导求微分的过程，有高度的优越性。</a:t>
            </a:r>
          </a:p>
          <a:p>
            <a:pPr marL="627063" indent="-361950" algn="just" defTabSz="685800" fontAlgn="base">
              <a:lnSpc>
                <a:spcPct val="130000"/>
              </a:lnSpc>
              <a:spcAft>
                <a:spcPct val="0"/>
              </a:spcAft>
              <a:buClr>
                <a:schemeClr val="tx1"/>
              </a:buClr>
              <a:buFont typeface="Arial" panose="020B0604020202020204" pitchFamily="34" charset="0"/>
              <a:buChar char="•"/>
              <a:defRPr/>
            </a:pPr>
            <a:r>
              <a:rPr lang="zh-CN" altLang="en-US" sz="2800" dirty="0">
                <a:latin typeface="Times New Roman" panose="02020603050405020304"/>
                <a:ea typeface="黑体" panose="02010609060101010101" pitchFamily="49" charset="-122"/>
                <a:cs typeface="Times New Roman" panose="02020603050405020304"/>
              </a:rPr>
              <a:t>具有群体搜索的特性。</a:t>
            </a:r>
          </a:p>
          <a:p>
            <a:pPr marL="627063" indent="-361950" algn="just" defTabSz="685800" fontAlgn="base">
              <a:lnSpc>
                <a:spcPct val="130000"/>
              </a:lnSpc>
              <a:spcAft>
                <a:spcPct val="0"/>
              </a:spcAft>
              <a:buClr>
                <a:schemeClr val="tx1"/>
              </a:buClr>
              <a:buFont typeface="Arial" panose="020B0604020202020204" pitchFamily="34" charset="0"/>
              <a:buChar char="•"/>
              <a:defRPr/>
            </a:pPr>
            <a:r>
              <a:rPr lang="zh-CN" altLang="en-US" sz="2800" dirty="0">
                <a:latin typeface="Times New Roman" panose="02020603050405020304"/>
                <a:ea typeface="黑体" panose="02010609060101010101" pitchFamily="49" charset="-122"/>
                <a:cs typeface="Times New Roman" panose="02020603050405020304"/>
              </a:rPr>
              <a:t>基于概率规则，搜索更加灵活，减小参数对搜索效果的影响。</a:t>
            </a:r>
          </a:p>
          <a:p>
            <a:pPr marL="627063" indent="-361950" algn="just" defTabSz="685800" fontAlgn="base">
              <a:lnSpc>
                <a:spcPct val="130000"/>
              </a:lnSpc>
              <a:spcAft>
                <a:spcPct val="0"/>
              </a:spcAft>
              <a:buClr>
                <a:schemeClr val="tx1"/>
              </a:buClr>
              <a:buFont typeface="Arial" panose="020B0604020202020204" pitchFamily="34" charset="0"/>
              <a:buChar char="•"/>
              <a:defRPr/>
            </a:pPr>
            <a:r>
              <a:rPr lang="zh-CN" altLang="zh-CN" sz="2800" dirty="0">
                <a:latin typeface="Times New Roman" panose="02020603050405020304"/>
                <a:ea typeface="黑体" panose="02010609060101010101" pitchFamily="49" charset="-122"/>
                <a:cs typeface="Times New Roman" panose="02020603050405020304"/>
              </a:rPr>
              <a:t>具有可扩展性，易于与其他技术混合使用</a:t>
            </a:r>
            <a:r>
              <a:rPr lang="zh-CN" altLang="en-US" sz="2800" dirty="0">
                <a:latin typeface="Times New Roman" panose="02020603050405020304"/>
                <a:ea typeface="黑体" panose="02010609060101010101" pitchFamily="49" charset="-122"/>
                <a:cs typeface="Times New Roman" panose="02020603050405020304"/>
              </a:rPr>
              <a:t>。</a:t>
            </a:r>
          </a:p>
        </p:txBody>
      </p:sp>
      <p:sp>
        <p:nvSpPr>
          <p:cNvPr id="5" name="Rectangle 2">
            <a:extLst>
              <a:ext uri="{FF2B5EF4-FFF2-40B4-BE49-F238E27FC236}">
                <a16:creationId xmlns:a16="http://schemas.microsoft.com/office/drawing/2014/main" id="{DD698752-9C76-1A93-C677-6390FD1FC51B}"/>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遗传算法的优缺点</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262544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lgn="r" defTabSz="685800">
              <a:defRPr/>
            </a:pPr>
            <a:fld id="{324F6D6D-B4A0-4011-8EA5-FA21E9DFB363}" type="slidenum">
              <a:rPr lang="zh-CN" altLang="en-US" sz="900">
                <a:solidFill>
                  <a:prstClr val="black">
                    <a:tint val="75000"/>
                  </a:prstClr>
                </a:solidFill>
                <a:latin typeface="Palatino Linotype"/>
                <a:ea typeface="宋体"/>
              </a:rPr>
              <a:pPr algn="r" defTabSz="685800">
                <a:defRPr/>
              </a:pPr>
              <a:t>33</a:t>
            </a:fld>
            <a:endParaRPr lang="en-US" altLang="zh-CN" sz="900">
              <a:solidFill>
                <a:prstClr val="black">
                  <a:tint val="75000"/>
                </a:prstClr>
              </a:solidFill>
              <a:latin typeface="Palatino Linotype"/>
              <a:ea typeface="宋体"/>
            </a:endParaRPr>
          </a:p>
        </p:txBody>
      </p:sp>
      <p:sp>
        <p:nvSpPr>
          <p:cNvPr id="5" name="矩形 4">
            <a:extLst>
              <a:ext uri="{FF2B5EF4-FFF2-40B4-BE49-F238E27FC236}">
                <a16:creationId xmlns:a16="http://schemas.microsoft.com/office/drawing/2014/main" id="{F1976FAD-CC32-2E3B-848E-ECEB33120B34}"/>
              </a:ext>
            </a:extLst>
          </p:cNvPr>
          <p:cNvSpPr/>
          <p:nvPr/>
        </p:nvSpPr>
        <p:spPr>
          <a:xfrm>
            <a:off x="374240" y="1026498"/>
            <a:ext cx="8157702" cy="3953133"/>
          </a:xfrm>
          <a:prstGeom prst="rect">
            <a:avLst/>
          </a:prstGeom>
        </p:spPr>
        <p:txBody>
          <a:bodyPr wrap="square">
            <a:spAutoFit/>
          </a:bodyPr>
          <a:lstStyle/>
          <a:p>
            <a:pPr marL="342900" indent="-342900" algn="just" defTabSz="685800" fontAlgn="base">
              <a:lnSpc>
                <a:spcPct val="130000"/>
              </a:lnSpc>
              <a:spcAft>
                <a:spcPct val="0"/>
              </a:spcAft>
              <a:buFont typeface="Wingdings" pitchFamily="2" charset="2"/>
              <a:buChar char="Ø"/>
              <a:defRPr/>
            </a:pPr>
            <a:r>
              <a:rPr lang="zh-CN" altLang="en-US" sz="2800" dirty="0">
                <a:solidFill>
                  <a:srgbClr val="FF0000"/>
                </a:solidFill>
                <a:latin typeface="Times New Roman" panose="02020603050405020304"/>
                <a:ea typeface="黑体" panose="02010609060101010101" pitchFamily="49" charset="-122"/>
                <a:cs typeface="Times New Roman" panose="02020603050405020304"/>
              </a:rPr>
              <a:t>缺点：</a:t>
            </a:r>
            <a:endParaRPr lang="en-US" altLang="zh-CN" sz="2800" dirty="0">
              <a:solidFill>
                <a:srgbClr val="FF0000"/>
              </a:solidFill>
              <a:latin typeface="Times New Roman" panose="02020603050405020304"/>
              <a:ea typeface="黑体" panose="02010609060101010101" pitchFamily="49" charset="-122"/>
              <a:cs typeface="Times New Roman" panose="02020603050405020304"/>
            </a:endParaRPr>
          </a:p>
          <a:p>
            <a:pPr marL="627063" indent="-361950" algn="just" defTabSz="685800" fontAlgn="base">
              <a:lnSpc>
                <a:spcPct val="130000"/>
              </a:lnSpc>
              <a:spcAft>
                <a:spcPct val="0"/>
              </a:spcAft>
              <a:buFont typeface="Arial" panose="020B0604020202020204" pitchFamily="34" charset="0"/>
              <a:buChar char="•"/>
              <a:defRPr/>
            </a:pPr>
            <a:r>
              <a:rPr lang="zh-CN" altLang="en-US" sz="2800" dirty="0">
                <a:ea typeface="黑体" panose="02010609060101010101" pitchFamily="49" charset="-122"/>
                <a:cs typeface="Times New Roman" panose="02020603050405020304"/>
              </a:rPr>
              <a:t>编码时容易出现不规范不准确的问题。</a:t>
            </a:r>
          </a:p>
          <a:p>
            <a:pPr marL="627063" indent="-361950" algn="just" defTabSz="685800" fontAlgn="base">
              <a:lnSpc>
                <a:spcPct val="130000"/>
              </a:lnSpc>
              <a:spcAft>
                <a:spcPct val="0"/>
              </a:spcAft>
              <a:buFont typeface="Arial" panose="020B0604020202020204" pitchFamily="34" charset="0"/>
              <a:buChar char="•"/>
              <a:defRPr/>
            </a:pPr>
            <a:r>
              <a:rPr lang="zh-CN" altLang="en-US" sz="2800" dirty="0">
                <a:ea typeface="黑体" panose="02010609060101010101" pitchFamily="49" charset="-122"/>
                <a:cs typeface="Times New Roman" panose="02020603050405020304"/>
              </a:rPr>
              <a:t>算法编码不能全面将优化问题的约束表示出来，则需考虑对不可行解采用阈值，增加工作量和求解时间。</a:t>
            </a:r>
          </a:p>
          <a:p>
            <a:pPr marL="627063" indent="-361950" algn="just" defTabSz="685800" fontAlgn="base">
              <a:lnSpc>
                <a:spcPct val="130000"/>
              </a:lnSpc>
              <a:spcAft>
                <a:spcPct val="0"/>
              </a:spcAft>
              <a:buFont typeface="Arial" panose="020B0604020202020204" pitchFamily="34" charset="0"/>
              <a:buChar char="•"/>
              <a:defRPr/>
            </a:pPr>
            <a:r>
              <a:rPr lang="zh-CN" altLang="en-US" sz="2800" dirty="0">
                <a:ea typeface="黑体" panose="02010609060101010101" pitchFamily="49" charset="-122"/>
                <a:cs typeface="Times New Roman" panose="02020603050405020304"/>
              </a:rPr>
              <a:t>某些问题上，效率通常低于传统的优化方法。</a:t>
            </a:r>
          </a:p>
          <a:p>
            <a:pPr marL="627063" indent="-361950" algn="just" defTabSz="685800" fontAlgn="base">
              <a:lnSpc>
                <a:spcPct val="130000"/>
              </a:lnSpc>
              <a:spcAft>
                <a:spcPct val="0"/>
              </a:spcAft>
              <a:buFont typeface="Arial" panose="020B0604020202020204" pitchFamily="34" charset="0"/>
              <a:buChar char="•"/>
              <a:defRPr/>
            </a:pPr>
            <a:r>
              <a:rPr lang="zh-CN" altLang="en-US" sz="2800" dirty="0">
                <a:ea typeface="黑体" panose="02010609060101010101" pitchFamily="49" charset="-122"/>
                <a:cs typeface="Times New Roman" panose="02020603050405020304"/>
              </a:rPr>
              <a:t>容易出现过早收敛的问题。</a:t>
            </a:r>
          </a:p>
        </p:txBody>
      </p:sp>
      <p:sp>
        <p:nvSpPr>
          <p:cNvPr id="7" name="Rectangle 2">
            <a:extLst>
              <a:ext uri="{FF2B5EF4-FFF2-40B4-BE49-F238E27FC236}">
                <a16:creationId xmlns:a16="http://schemas.microsoft.com/office/drawing/2014/main" id="{878E1619-C01B-1402-BFB2-E5B3028CB2CD}"/>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遗传算法的优缺点</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211751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B86F2F-B4E9-4CBF-A863-B540EEFD1A63}"/>
              </a:ext>
            </a:extLst>
          </p:cNvPr>
          <p:cNvSpPr/>
          <p:nvPr/>
        </p:nvSpPr>
        <p:spPr>
          <a:xfrm>
            <a:off x="526794" y="1144005"/>
            <a:ext cx="8086264" cy="5073440"/>
          </a:xfrm>
          <a:prstGeom prst="rect">
            <a:avLst/>
          </a:prstGeom>
        </p:spPr>
        <p:txBody>
          <a:bodyPr wrap="square">
            <a:spAutoFit/>
          </a:bodyPr>
          <a:lstStyle/>
          <a:p>
            <a:pPr algn="just" defTabSz="685800" fontAlgn="base">
              <a:lnSpc>
                <a:spcPct val="130000"/>
              </a:lnSpc>
              <a:spcBef>
                <a:spcPct val="0"/>
              </a:spcBef>
              <a:spcAft>
                <a:spcPct val="0"/>
              </a:spcAft>
              <a:defRPr/>
            </a:pPr>
            <a:r>
              <a:rPr lang="zh-CN" altLang="en-US" sz="2800" dirty="0"/>
              <a:t>        遗传算法不依赖问题的具体领域，对问题的种类有很强的鲁棒性。</a:t>
            </a:r>
            <a:endParaRPr lang="en-US" altLang="zh-CN" sz="2800" dirty="0"/>
          </a:p>
          <a:p>
            <a:pPr marL="342900" indent="-342900" algn="just" defTabSz="685800" fontAlgn="base">
              <a:lnSpc>
                <a:spcPct val="130000"/>
              </a:lnSpc>
              <a:spcBef>
                <a:spcPct val="0"/>
              </a:spcBef>
              <a:spcAft>
                <a:spcPct val="0"/>
              </a:spcAft>
              <a:buFont typeface="Arial" panose="020B0604020202020204" pitchFamily="34" charset="0"/>
              <a:buChar char="•"/>
              <a:defRPr/>
            </a:pPr>
            <a:r>
              <a:rPr lang="zh-CN" altLang="en-US" sz="2800" dirty="0">
                <a:solidFill>
                  <a:srgbClr val="FF0000"/>
                </a:solidFill>
              </a:rPr>
              <a:t>函数优化：</a:t>
            </a:r>
            <a:r>
              <a:rPr lang="zh-CN" altLang="en-US" sz="2800" dirty="0"/>
              <a:t>对“疑难杂症”的函数优化问题，遗传算法可以方便的得到较好的结果。</a:t>
            </a:r>
            <a:endParaRPr lang="en-US" altLang="zh-CN" sz="2800" dirty="0"/>
          </a:p>
          <a:p>
            <a:pPr marL="342900" indent="-342900" algn="just" defTabSz="685800" fontAlgn="base">
              <a:lnSpc>
                <a:spcPct val="130000"/>
              </a:lnSpc>
              <a:spcBef>
                <a:spcPct val="0"/>
              </a:spcBef>
              <a:spcAft>
                <a:spcPct val="0"/>
              </a:spcAft>
              <a:buFont typeface="Arial" panose="020B0604020202020204" pitchFamily="34" charset="0"/>
              <a:buChar char="•"/>
              <a:defRPr/>
            </a:pPr>
            <a:r>
              <a:rPr lang="zh-CN" altLang="en-US" sz="2800" dirty="0">
                <a:solidFill>
                  <a:srgbClr val="FF0000"/>
                </a:solidFill>
              </a:rPr>
              <a:t>组合优化：</a:t>
            </a:r>
            <a:r>
              <a:rPr lang="zh-CN" altLang="en-US" sz="2800" dirty="0"/>
              <a:t>遗传算法对于组合优化中</a:t>
            </a:r>
            <a:r>
              <a:rPr lang="en-US" altLang="zh-CN" sz="2800" dirty="0"/>
              <a:t>NP</a:t>
            </a:r>
            <a:r>
              <a:rPr lang="zh-CN" altLang="en-US" sz="2800" dirty="0"/>
              <a:t>问题非常有效。</a:t>
            </a:r>
            <a:endParaRPr lang="en-US" altLang="zh-CN" sz="2800" dirty="0"/>
          </a:p>
          <a:p>
            <a:pPr marL="342900" indent="-342900" algn="just" defTabSz="685800" fontAlgn="base">
              <a:lnSpc>
                <a:spcPct val="130000"/>
              </a:lnSpc>
              <a:spcBef>
                <a:spcPct val="0"/>
              </a:spcBef>
              <a:spcAft>
                <a:spcPct val="0"/>
              </a:spcAft>
              <a:buFont typeface="Arial" panose="020B0604020202020204" pitchFamily="34" charset="0"/>
              <a:buChar char="•"/>
              <a:defRPr/>
            </a:pPr>
            <a:r>
              <a:rPr lang="zh-CN" altLang="en-US" sz="2800" dirty="0">
                <a:solidFill>
                  <a:srgbClr val="FF0000"/>
                </a:solidFill>
              </a:rPr>
              <a:t>自动控制：</a:t>
            </a:r>
            <a:r>
              <a:rPr lang="zh-CN" altLang="en-US" sz="2800" dirty="0"/>
              <a:t>遗传算法对自动控制领域中许多优化相关的问题具有良好的效果，如</a:t>
            </a:r>
            <a:r>
              <a:rPr lang="zh-CN" altLang="zh-CN" sz="2800" dirty="0"/>
              <a:t>航空控制系统的优化</a:t>
            </a:r>
            <a:r>
              <a:rPr lang="zh-CN" altLang="en-US" sz="2800" dirty="0"/>
              <a:t>、</a:t>
            </a:r>
            <a:r>
              <a:rPr lang="zh-CN" altLang="zh-CN" sz="2800" dirty="0"/>
              <a:t>参数辨识</a:t>
            </a:r>
            <a:r>
              <a:rPr lang="zh-CN" altLang="en-US" sz="2800" dirty="0"/>
              <a:t>等等。</a:t>
            </a:r>
            <a:endParaRPr lang="en-US" altLang="zh-CN" sz="2800" dirty="0"/>
          </a:p>
        </p:txBody>
      </p:sp>
      <p:sp>
        <p:nvSpPr>
          <p:cNvPr id="7" name="Rectangle 2">
            <a:extLst>
              <a:ext uri="{FF2B5EF4-FFF2-40B4-BE49-F238E27FC236}">
                <a16:creationId xmlns:a16="http://schemas.microsoft.com/office/drawing/2014/main" id="{4E68540A-8F80-EADA-4F78-A1616000923B}"/>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遗传算法的应用</a:t>
            </a:r>
            <a:endParaRPr lang="en-US" altLang="zh-CN" sz="4400" dirty="0">
              <a:latin typeface="方正姚体" panose="02010601030101010101" pitchFamily="2" charset="-122"/>
              <a:ea typeface="方正姚体" panose="02010601030101010101" pitchFamily="2" charset="-122"/>
              <a:cs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37"/>
          <p:cNvSpPr>
            <a:spLocks noGrp="1"/>
          </p:cNvSpPr>
          <p:nvPr>
            <p:ph type="sldNum" sz="quarter" idx="11"/>
          </p:nvPr>
        </p:nvSpPr>
        <p:spPr>
          <a:xfrm>
            <a:off x="3771900" y="5772150"/>
            <a:ext cx="1600200" cy="228600"/>
          </a:xfrm>
        </p:spPr>
        <p:txBody>
          <a:bodyPr/>
          <a:lstStyle/>
          <a:p>
            <a:pPr algn="r" defTabSz="685800">
              <a:defRPr/>
            </a:pPr>
            <a:fld id="{B2C7EB20-7B65-46B8-88BC-FFC0832BB471}" type="slidenum">
              <a:rPr lang="zh-CN" altLang="en-US" sz="900">
                <a:solidFill>
                  <a:prstClr val="black">
                    <a:tint val="75000"/>
                  </a:prstClr>
                </a:solidFill>
                <a:latin typeface="Palatino Linotype"/>
                <a:ea typeface="宋体"/>
              </a:rPr>
              <a:pPr algn="r" defTabSz="685800">
                <a:defRPr/>
              </a:pPr>
              <a:t>35</a:t>
            </a:fld>
            <a:endParaRPr lang="en-US" altLang="zh-CN" sz="900" dirty="0">
              <a:solidFill>
                <a:prstClr val="black">
                  <a:tint val="75000"/>
                </a:prstClr>
              </a:solidFill>
              <a:latin typeface="Palatino Linotype"/>
              <a:ea typeface="宋体"/>
            </a:endParaRPr>
          </a:p>
        </p:txBody>
      </p:sp>
      <p:sp>
        <p:nvSpPr>
          <p:cNvPr id="2" name="矩形 1">
            <a:extLst>
              <a:ext uri="{FF2B5EF4-FFF2-40B4-BE49-F238E27FC236}">
                <a16:creationId xmlns:a16="http://schemas.microsoft.com/office/drawing/2014/main" id="{2EB86F2F-B4E9-4CBF-A863-B540EEFD1A63}"/>
              </a:ext>
            </a:extLst>
          </p:cNvPr>
          <p:cNvSpPr/>
          <p:nvPr/>
        </p:nvSpPr>
        <p:spPr>
          <a:xfrm>
            <a:off x="526794" y="1144005"/>
            <a:ext cx="8086264" cy="5073440"/>
          </a:xfrm>
          <a:prstGeom prst="rect">
            <a:avLst/>
          </a:prstGeom>
        </p:spPr>
        <p:txBody>
          <a:bodyPr wrap="square">
            <a:spAutoFit/>
          </a:bodyPr>
          <a:lstStyle/>
          <a:p>
            <a:pPr algn="just" defTabSz="685800" fontAlgn="base">
              <a:lnSpc>
                <a:spcPct val="130000"/>
              </a:lnSpc>
              <a:spcBef>
                <a:spcPct val="0"/>
              </a:spcBef>
              <a:spcAft>
                <a:spcPct val="0"/>
              </a:spcAft>
              <a:defRPr/>
            </a:pPr>
            <a:r>
              <a:rPr lang="zh-CN" altLang="en-US" sz="2800" dirty="0"/>
              <a:t>        遗传算法不依赖问题的具体领域，对问题的种类有很强的鲁棒性。</a:t>
            </a:r>
            <a:endParaRPr lang="en-US" altLang="zh-CN" sz="2800" dirty="0"/>
          </a:p>
          <a:p>
            <a:pPr marL="342900" indent="-342900" algn="just" defTabSz="685800" fontAlgn="base">
              <a:lnSpc>
                <a:spcPct val="130000"/>
              </a:lnSpc>
              <a:spcBef>
                <a:spcPct val="0"/>
              </a:spcBef>
              <a:spcAft>
                <a:spcPct val="0"/>
              </a:spcAft>
              <a:buFont typeface="Arial" panose="020B0604020202020204" pitchFamily="34" charset="0"/>
              <a:buChar char="•"/>
              <a:defRPr/>
            </a:pPr>
            <a:r>
              <a:rPr lang="zh-CN" altLang="en-US" sz="2800" dirty="0">
                <a:solidFill>
                  <a:srgbClr val="FF0000"/>
                </a:solidFill>
              </a:rPr>
              <a:t>机器学习：</a:t>
            </a:r>
            <a:r>
              <a:rPr lang="zh-CN" altLang="en-US" sz="2800" dirty="0"/>
              <a:t>对基于遗传算法的机器学习，特别是分类系统在很多领域中都得到了应用。。</a:t>
            </a:r>
            <a:endParaRPr lang="en-US" altLang="zh-CN" sz="2800" dirty="0"/>
          </a:p>
          <a:p>
            <a:pPr marL="342900" indent="-342900" algn="just" defTabSz="685800" fontAlgn="base">
              <a:lnSpc>
                <a:spcPct val="130000"/>
              </a:lnSpc>
              <a:spcBef>
                <a:spcPct val="0"/>
              </a:spcBef>
              <a:spcAft>
                <a:spcPct val="0"/>
              </a:spcAft>
              <a:buFont typeface="Arial" panose="020B0604020202020204" pitchFamily="34" charset="0"/>
              <a:buChar char="•"/>
              <a:defRPr/>
            </a:pPr>
            <a:r>
              <a:rPr lang="zh-CN" altLang="en-US" sz="2800" dirty="0">
                <a:solidFill>
                  <a:srgbClr val="FF0000"/>
                </a:solidFill>
              </a:rPr>
              <a:t>图像处理：</a:t>
            </a:r>
            <a:r>
              <a:rPr lang="zh-CN" altLang="en-US" sz="2800" dirty="0"/>
              <a:t>遗传算法在图像处理中的优化计算中取得了不小的成果，如模式识别、图像恢复等等方面。</a:t>
            </a:r>
            <a:endParaRPr lang="en-US" altLang="zh-CN" sz="2800" dirty="0"/>
          </a:p>
          <a:p>
            <a:pPr marL="342900" indent="-342900" algn="just" defTabSz="685800" fontAlgn="base">
              <a:lnSpc>
                <a:spcPct val="130000"/>
              </a:lnSpc>
              <a:spcBef>
                <a:spcPct val="0"/>
              </a:spcBef>
              <a:spcAft>
                <a:spcPct val="0"/>
              </a:spcAft>
              <a:buFont typeface="Arial" panose="020B0604020202020204" pitchFamily="34" charset="0"/>
              <a:buChar char="•"/>
              <a:defRPr/>
            </a:pPr>
            <a:r>
              <a:rPr lang="zh-CN" altLang="en-US" sz="2800" dirty="0"/>
              <a:t>人工生命：遗传算法在进化模型、学习模型、行为模型、自组织模型中都展现了不俗的“实力”。</a:t>
            </a:r>
            <a:endParaRPr lang="en-US" altLang="zh-CN" sz="2800" dirty="0"/>
          </a:p>
        </p:txBody>
      </p:sp>
      <p:sp>
        <p:nvSpPr>
          <p:cNvPr id="7" name="Rectangle 2">
            <a:extLst>
              <a:ext uri="{FF2B5EF4-FFF2-40B4-BE49-F238E27FC236}">
                <a16:creationId xmlns:a16="http://schemas.microsoft.com/office/drawing/2014/main" id="{4E68540A-8F80-EADA-4F78-A1616000923B}"/>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遗传算法的应用</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29766992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902529" y="1959303"/>
            <a:ext cx="1333500" cy="1333500"/>
          </a:xfrm>
          <a:prstGeom prst="ellipse">
            <a:avLst/>
          </a:prstGeom>
          <a:solidFill>
            <a:srgbClr val="FFAAA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6" name="文本框 21"/>
          <p:cNvSpPr txBox="1"/>
          <p:nvPr/>
        </p:nvSpPr>
        <p:spPr>
          <a:xfrm>
            <a:off x="4035026" y="2192026"/>
            <a:ext cx="1081560" cy="923330"/>
          </a:xfrm>
          <a:prstGeom prst="rect">
            <a:avLst/>
          </a:prstGeom>
          <a:noFill/>
        </p:spPr>
        <p:txBody>
          <a:bodyPr wrap="square" rtlCol="0">
            <a:spAutoFit/>
          </a:bodyPr>
          <a:lstStyle/>
          <a:p>
            <a:pPr algn="ctr"/>
            <a:r>
              <a:rPr lang="en-US" altLang="zh-CN" sz="5400" b="1" dirty="0">
                <a:solidFill>
                  <a:srgbClr val="C00000"/>
                </a:solidFill>
                <a:cs typeface="+mn-ea"/>
                <a:sym typeface="+mn-lt"/>
              </a:rPr>
              <a:t>2</a:t>
            </a:r>
            <a:endParaRPr lang="zh-CN" altLang="en-US" sz="5400" b="1" dirty="0">
              <a:solidFill>
                <a:srgbClr val="C00000"/>
              </a:solidFill>
              <a:cs typeface="+mn-ea"/>
              <a:sym typeface="+mn-lt"/>
            </a:endParaRPr>
          </a:p>
        </p:txBody>
      </p:sp>
      <p:sp>
        <p:nvSpPr>
          <p:cNvPr id="8" name="TextBox 7"/>
          <p:cNvSpPr txBox="1"/>
          <p:nvPr/>
        </p:nvSpPr>
        <p:spPr>
          <a:xfrm>
            <a:off x="626786" y="3429000"/>
            <a:ext cx="8002864" cy="1403461"/>
          </a:xfrm>
          <a:prstGeom prst="rect">
            <a:avLst/>
          </a:prstGeom>
          <a:noFill/>
        </p:spPr>
        <p:txBody>
          <a:bodyPr wrap="square" rtlCol="0">
            <a:spAutoFit/>
          </a:bodyPr>
          <a:lstStyle/>
          <a:p>
            <a:pPr algn="ctr">
              <a:lnSpc>
                <a:spcPts val="5250"/>
              </a:lnSpc>
            </a:pPr>
            <a:r>
              <a:rPr lang="zh-CN" altLang="en-US" sz="4500" b="1" dirty="0">
                <a:solidFill>
                  <a:srgbClr val="C00000"/>
                </a:solidFill>
                <a:cs typeface="+mn-ea"/>
                <a:sym typeface="+mn-lt"/>
              </a:rPr>
              <a:t>粒子群算法</a:t>
            </a:r>
            <a:r>
              <a:rPr lang="en-US" altLang="zh-CN" sz="4500" b="1" dirty="0">
                <a:solidFill>
                  <a:srgbClr val="C00000"/>
                </a:solidFill>
                <a:cs typeface="+mn-ea"/>
                <a:sym typeface="+mn-lt"/>
              </a:rPr>
              <a:t> </a:t>
            </a:r>
          </a:p>
          <a:p>
            <a:pPr algn="ctr">
              <a:lnSpc>
                <a:spcPts val="5250"/>
              </a:lnSpc>
            </a:pPr>
            <a:r>
              <a:rPr lang="en-US" altLang="zh-CN" sz="4050" b="1" dirty="0">
                <a:cs typeface="+mn-ea"/>
                <a:sym typeface="+mn-lt"/>
              </a:rPr>
              <a:t>Particle Swarm Optimization </a:t>
            </a:r>
            <a:endParaRPr lang="zh-CN" altLang="en-US" sz="4050" b="1" dirty="0">
              <a:cs typeface="+mn-ea"/>
              <a:sym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6227" y="1178692"/>
            <a:ext cx="6000750" cy="3222998"/>
          </a:xfrm>
          <a:prstGeom prst="rect">
            <a:avLst/>
          </a:prstGeom>
        </p:spPr>
        <p:txBody>
          <a:bodyPr wrap="square">
            <a:spAutoFit/>
          </a:bodyPr>
          <a:lstStyle/>
          <a:p>
            <a:pPr marL="854869" indent="-457200" algn="just">
              <a:lnSpc>
                <a:spcPct val="150000"/>
              </a:lnSpc>
              <a:buClr>
                <a:srgbClr val="C00000"/>
              </a:buClr>
              <a:buSzPct val="100000"/>
              <a:buFont typeface="Wingdings" panose="05000000000000000000" pitchFamily="2" charset="2"/>
              <a:buChar char="Ø"/>
            </a:pPr>
            <a:r>
              <a:rPr lang="zh-CN" altLang="en-US" sz="2800" dirty="0">
                <a:solidFill>
                  <a:srgbClr val="C00000"/>
                </a:solidFill>
                <a:latin typeface="宋体" panose="02010600030101010101" pitchFamily="2" charset="-122"/>
              </a:rPr>
              <a:t>粒子群算法的起源</a:t>
            </a:r>
            <a:endParaRPr lang="en-US" altLang="zh-CN" sz="2800" dirty="0">
              <a:solidFill>
                <a:srgbClr val="C00000"/>
              </a:solidFill>
              <a:latin typeface="宋体" panose="02010600030101010101" pitchFamily="2" charset="-122"/>
            </a:endParaRPr>
          </a:p>
          <a:p>
            <a:pPr marL="854869" indent="-457200" algn="just">
              <a:lnSpc>
                <a:spcPct val="150000"/>
              </a:lnSpc>
              <a:buClr>
                <a:srgbClr val="C00000"/>
              </a:buClr>
              <a:buSzPct val="100000"/>
              <a:buFont typeface="Wingdings" panose="05000000000000000000" pitchFamily="2" charset="2"/>
              <a:buChar char="Ø"/>
            </a:pPr>
            <a:r>
              <a:rPr lang="zh-CN" altLang="en-US" sz="2800" dirty="0">
                <a:solidFill>
                  <a:srgbClr val="C00000"/>
                </a:solidFill>
                <a:latin typeface="宋体" panose="02010600030101010101" pitchFamily="2" charset="-122"/>
              </a:rPr>
              <a:t>粒子群算法的原理</a:t>
            </a:r>
            <a:endParaRPr lang="en-US" altLang="zh-CN" sz="2800" dirty="0">
              <a:solidFill>
                <a:srgbClr val="C00000"/>
              </a:solidFill>
              <a:latin typeface="宋体" panose="02010600030101010101" pitchFamily="2" charset="-122"/>
            </a:endParaRPr>
          </a:p>
          <a:p>
            <a:pPr marL="854869" indent="-457200" algn="just">
              <a:lnSpc>
                <a:spcPct val="150000"/>
              </a:lnSpc>
              <a:buClr>
                <a:srgbClr val="C00000"/>
              </a:buClr>
              <a:buSzPct val="100000"/>
              <a:buFont typeface="Wingdings" panose="05000000000000000000" pitchFamily="2" charset="2"/>
              <a:buChar char="Ø"/>
            </a:pPr>
            <a:r>
              <a:rPr lang="zh-CN" altLang="en-US" sz="2800" dirty="0">
                <a:solidFill>
                  <a:srgbClr val="C00000"/>
                </a:solidFill>
                <a:latin typeface="宋体" panose="02010600030101010101" pitchFamily="2" charset="-122"/>
              </a:rPr>
              <a:t>粒子群算法程序设计</a:t>
            </a:r>
            <a:endParaRPr lang="en-US" altLang="zh-CN" sz="2800" dirty="0">
              <a:solidFill>
                <a:srgbClr val="C00000"/>
              </a:solidFill>
              <a:latin typeface="宋体" panose="02010600030101010101" pitchFamily="2" charset="-122"/>
            </a:endParaRPr>
          </a:p>
          <a:p>
            <a:pPr marL="854869" indent="-457200" algn="just">
              <a:lnSpc>
                <a:spcPct val="150000"/>
              </a:lnSpc>
              <a:buClr>
                <a:srgbClr val="C00000"/>
              </a:buClr>
              <a:buSzPct val="100000"/>
              <a:buFont typeface="Wingdings" panose="05000000000000000000" pitchFamily="2" charset="2"/>
              <a:buChar char="Ø"/>
            </a:pPr>
            <a:r>
              <a:rPr lang="zh-CN" altLang="en-US" sz="2800" dirty="0">
                <a:solidFill>
                  <a:srgbClr val="C00000"/>
                </a:solidFill>
                <a:latin typeface="宋体" panose="02010600030101010101" pitchFamily="2" charset="-122"/>
              </a:rPr>
              <a:t>粒子群算法的参数选取</a:t>
            </a:r>
            <a:endParaRPr lang="en-US" altLang="zh-CN" sz="2800" dirty="0">
              <a:solidFill>
                <a:srgbClr val="C00000"/>
              </a:solidFill>
              <a:latin typeface="宋体" panose="02010600030101010101" pitchFamily="2" charset="-122"/>
            </a:endParaRPr>
          </a:p>
          <a:p>
            <a:pPr marL="854869" indent="-457200" algn="just">
              <a:lnSpc>
                <a:spcPct val="150000"/>
              </a:lnSpc>
              <a:buClr>
                <a:srgbClr val="C00000"/>
              </a:buClr>
              <a:buSzPct val="100000"/>
              <a:buFont typeface="Wingdings" panose="05000000000000000000" pitchFamily="2" charset="2"/>
              <a:buChar char="Ø"/>
            </a:pPr>
            <a:r>
              <a:rPr lang="zh-CN" altLang="en-US" sz="2800" dirty="0">
                <a:solidFill>
                  <a:srgbClr val="C00000"/>
                </a:solidFill>
                <a:latin typeface="宋体" panose="02010600030101010101" pitchFamily="2" charset="-122"/>
              </a:rPr>
              <a:t>粒子群算法的优缺点</a:t>
            </a:r>
            <a:endParaRPr lang="en-US" altLang="zh-CN" sz="2800" dirty="0">
              <a:solidFill>
                <a:srgbClr val="C00000"/>
              </a:solidFill>
              <a:latin typeface="宋体" panose="02010600030101010101" pitchFamily="2" charset="-122"/>
            </a:endParaRPr>
          </a:p>
        </p:txBody>
      </p:sp>
      <p:sp>
        <p:nvSpPr>
          <p:cNvPr id="6" name="Rectangle 2">
            <a:extLst>
              <a:ext uri="{FF2B5EF4-FFF2-40B4-BE49-F238E27FC236}">
                <a16:creationId xmlns:a16="http://schemas.microsoft.com/office/drawing/2014/main" id="{6227AF5C-D8C7-1E2D-B357-112E86C0747A}"/>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a:t>
            </a:r>
            <a:endParaRPr lang="en-US" altLang="zh-CN" sz="4400" dirty="0">
              <a:latin typeface="方正姚体" panose="02010601030101010101" pitchFamily="2" charset="-122"/>
              <a:ea typeface="方正姚体" panose="02010601030101010101" pitchFamily="2" charset="-122"/>
              <a:cs typeface="+mn-ea"/>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4C9D2D0-C7D3-8F48-99AD-38EEF36582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154" y="3374510"/>
            <a:ext cx="3974582" cy="2381641"/>
          </a:xfrm>
          <a:prstGeom prst="rect">
            <a:avLst/>
          </a:prstGeom>
        </p:spPr>
      </p:pic>
      <p:pic>
        <p:nvPicPr>
          <p:cNvPr id="12" name="图片 11">
            <a:extLst>
              <a:ext uri="{FF2B5EF4-FFF2-40B4-BE49-F238E27FC236}">
                <a16:creationId xmlns:a16="http://schemas.microsoft.com/office/drawing/2014/main" id="{5F9BD63E-A629-D34C-B8A6-A7CEDBD60E5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9788"/>
          <a:stretch/>
        </p:blipFill>
        <p:spPr>
          <a:xfrm>
            <a:off x="4791266" y="3374509"/>
            <a:ext cx="3958936" cy="2381641"/>
          </a:xfrm>
          <a:prstGeom prst="rect">
            <a:avLst/>
          </a:prstGeom>
        </p:spPr>
      </p:pic>
      <p:sp>
        <p:nvSpPr>
          <p:cNvPr id="13" name="矩形 12">
            <a:extLst>
              <a:ext uri="{FF2B5EF4-FFF2-40B4-BE49-F238E27FC236}">
                <a16:creationId xmlns:a16="http://schemas.microsoft.com/office/drawing/2014/main" id="{878D122D-ED10-904B-B229-434EE2CE48D5}"/>
              </a:ext>
            </a:extLst>
          </p:cNvPr>
          <p:cNvSpPr/>
          <p:nvPr/>
        </p:nvSpPr>
        <p:spPr>
          <a:xfrm>
            <a:off x="378154" y="1101849"/>
            <a:ext cx="8389762" cy="2052100"/>
          </a:xfrm>
          <a:prstGeom prst="rect">
            <a:avLst/>
          </a:prstGeom>
        </p:spPr>
        <p:txBody>
          <a:bodyPr wrap="square">
            <a:spAutoFit/>
          </a:bodyPr>
          <a:lstStyle/>
          <a:p>
            <a:pPr marL="342900" indent="-342900" algn="just">
              <a:lnSpc>
                <a:spcPct val="150000"/>
              </a:lnSpc>
              <a:spcAft>
                <a:spcPts val="750"/>
              </a:spcAft>
              <a:buFont typeface="Wingdings" panose="05000000000000000000" pitchFamily="2" charset="2"/>
              <a:buChar char="Ø"/>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粒子群算法和蚁群算法均属于群智能算法</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spcAft>
                <a:spcPts val="750"/>
              </a:spcAft>
              <a:buFont typeface="Wingdings" panose="05000000000000000000" pitchFamily="2" charset="2"/>
              <a:buChar char="Ø"/>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其特点为：</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个体行为简单，但当它们一起协同工作时，却能表现出非常复杂（智能）的行为特征。</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43F3156B-869C-89ED-317F-040817C2278F}"/>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粒子群算法的起源</a:t>
            </a:r>
            <a:endParaRPr lang="en-US" altLang="zh-CN" sz="4400" dirty="0">
              <a:latin typeface="方正姚体" panose="02010601030101010101" pitchFamily="2" charset="-122"/>
              <a:ea typeface="方正姚体" panose="02010601030101010101" pitchFamily="2" charset="-122"/>
              <a:cs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75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78D122D-ED10-904B-B229-434EE2CE48D5}"/>
              </a:ext>
            </a:extLst>
          </p:cNvPr>
          <p:cNvSpPr/>
          <p:nvPr/>
        </p:nvSpPr>
        <p:spPr>
          <a:xfrm>
            <a:off x="378154" y="1101849"/>
            <a:ext cx="8389762" cy="3652538"/>
          </a:xfrm>
          <a:prstGeom prst="rect">
            <a:avLst/>
          </a:prstGeom>
        </p:spPr>
        <p:txBody>
          <a:bodyPr wrap="square">
            <a:spAutoFit/>
          </a:bodyPr>
          <a:lstStyle/>
          <a:p>
            <a:pPr marL="449263" indent="-449263" algn="just">
              <a:lnSpc>
                <a:spcPct val="150000"/>
              </a:lnSpc>
              <a:spcAft>
                <a:spcPts val="750"/>
              </a:spcAft>
              <a:buFont typeface="Wingdings" panose="05000000000000000000" pitchFamily="2" charset="2"/>
              <a:buChar char="Ø"/>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群智能的主要优点：</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627063" indent="-361950" algn="just">
              <a:lnSpc>
                <a:spcPct val="150000"/>
              </a:lnSpc>
              <a:spcAft>
                <a:spcPts val="750"/>
              </a:spcAft>
              <a:buFont typeface="Arial" panose="020B0604020202020204" pitchFamily="34" charset="0"/>
              <a:buChar char="•"/>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灵活性，</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群体可以适应随时变化的环境；</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627063" indent="-361950" algn="just">
              <a:lnSpc>
                <a:spcPct val="150000"/>
              </a:lnSpc>
              <a:spcAft>
                <a:spcPts val="750"/>
              </a:spcAft>
              <a:buFont typeface="Arial" panose="020B0604020202020204" pitchFamily="34" charset="0"/>
              <a:buChar char="•"/>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稳健性，</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即使个体失败，整个群体仍能完成任务；</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627063" indent="-361950" algn="just">
              <a:lnSpc>
                <a:spcPct val="150000"/>
              </a:lnSpc>
              <a:spcAft>
                <a:spcPts val="750"/>
              </a:spcAft>
              <a:buFont typeface="Arial" panose="020B0604020202020204" pitchFamily="34" charset="0"/>
              <a:buChar char="•"/>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自我组织，</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活动不受中央控制，也不受局部监管。</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265113" indent="-265113" algn="just">
              <a:lnSpc>
                <a:spcPct val="150000"/>
              </a:lnSpc>
              <a:spcAft>
                <a:spcPts val="750"/>
              </a:spcAft>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群智能为寻找复杂分布式问题的求解方案提供了基础。</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43F3156B-869C-89ED-317F-040817C2278F}"/>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粒子群算法的起源</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33073356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a:t>
            </a:r>
            <a:endParaRPr lang="en-US" altLang="zh-CN" sz="4400" dirty="0">
              <a:latin typeface="方正姚体" panose="02010601030101010101" pitchFamily="2" charset="-122"/>
              <a:ea typeface="方正姚体" panose="02010601030101010101" pitchFamily="2" charset="-122"/>
              <a:cs typeface="+mn-ea"/>
            </a:endParaRPr>
          </a:p>
        </p:txBody>
      </p:sp>
      <p:sp>
        <p:nvSpPr>
          <p:cNvPr id="38" name="灯片编号占位符 37"/>
          <p:cNvSpPr>
            <a:spLocks noGrp="1"/>
          </p:cNvSpPr>
          <p:nvPr>
            <p:ph type="sldNum" sz="quarter" idx="11"/>
          </p:nvPr>
        </p:nvSpPr>
        <p:spPr>
          <a:xfrm>
            <a:off x="3771900" y="5772150"/>
            <a:ext cx="1600200" cy="228600"/>
          </a:xfrm>
        </p:spPr>
        <p:txBody>
          <a:bodyPr/>
          <a:lstStyle/>
          <a:p>
            <a:pPr>
              <a:defRPr/>
            </a:pPr>
            <a:fld id="{3EE3955E-E8CD-438B-A243-2C9ED95379DE}" type="slidenum">
              <a:rPr lang="zh-CN" altLang="en-US" smtClean="0"/>
              <a:t>4</a:t>
            </a:fld>
            <a:endParaRPr lang="en-US" altLang="zh-CN" dirty="0"/>
          </a:p>
        </p:txBody>
      </p:sp>
      <p:sp>
        <p:nvSpPr>
          <p:cNvPr id="20" name="矩形 19"/>
          <p:cNvSpPr/>
          <p:nvPr/>
        </p:nvSpPr>
        <p:spPr>
          <a:xfrm>
            <a:off x="422402" y="1206487"/>
            <a:ext cx="6590455" cy="3670236"/>
          </a:xfrm>
          <a:prstGeom prst="rect">
            <a:avLst/>
          </a:prstGeom>
        </p:spPr>
        <p:txBody>
          <a:bodyPr wrap="square">
            <a:spAutoFit/>
          </a:bodyPr>
          <a:lstStyle/>
          <a:p>
            <a:pPr marL="457200" indent="-457200" algn="just">
              <a:lnSpc>
                <a:spcPct val="150000"/>
              </a:lnSpc>
              <a:buClr>
                <a:srgbClr val="C00000"/>
              </a:buClr>
              <a:buFont typeface="Wingdings" panose="05000000000000000000" pitchFamily="2" charset="2"/>
              <a:buChar char="Ø"/>
            </a:pPr>
            <a:r>
              <a:rPr lang="zh-CN" altLang="en-US" sz="3200" dirty="0">
                <a:solidFill>
                  <a:srgbClr val="C00000"/>
                </a:solidFill>
                <a:latin typeface="+mn-ea"/>
              </a:rPr>
              <a:t>遗传算法的产生与发展</a:t>
            </a:r>
            <a:endParaRPr lang="en-US" altLang="zh-CN" sz="3200" dirty="0">
              <a:solidFill>
                <a:srgbClr val="C00000"/>
              </a:solidFill>
              <a:latin typeface="+mn-ea"/>
            </a:endParaRPr>
          </a:p>
          <a:p>
            <a:pPr marL="457200" indent="-457200" algn="just">
              <a:lnSpc>
                <a:spcPct val="150000"/>
              </a:lnSpc>
              <a:buClr>
                <a:srgbClr val="C00000"/>
              </a:buClr>
              <a:buFont typeface="Wingdings" panose="05000000000000000000" pitchFamily="2" charset="2"/>
              <a:buChar char="Ø"/>
            </a:pPr>
            <a:r>
              <a:rPr lang="zh-CN" altLang="en-US" sz="3200" dirty="0">
                <a:solidFill>
                  <a:srgbClr val="C00000"/>
                </a:solidFill>
                <a:latin typeface="+mn-ea"/>
              </a:rPr>
              <a:t>遗传算法的基本问题</a:t>
            </a:r>
            <a:endParaRPr lang="en-US" altLang="zh-CN" sz="3200" dirty="0">
              <a:solidFill>
                <a:srgbClr val="C00000"/>
              </a:solidFill>
              <a:latin typeface="+mn-ea"/>
            </a:endParaRPr>
          </a:p>
          <a:p>
            <a:pPr marL="457200" indent="-457200" algn="just">
              <a:lnSpc>
                <a:spcPct val="150000"/>
              </a:lnSpc>
              <a:buClr>
                <a:srgbClr val="C00000"/>
              </a:buClr>
              <a:buFont typeface="Wingdings" panose="05000000000000000000" pitchFamily="2" charset="2"/>
              <a:buChar char="Ø"/>
            </a:pPr>
            <a:r>
              <a:rPr lang="zh-CN" altLang="en-US" sz="3200" dirty="0">
                <a:solidFill>
                  <a:srgbClr val="C00000"/>
                </a:solidFill>
                <a:latin typeface="+mn-ea"/>
              </a:rPr>
              <a:t>一个简单优化问题</a:t>
            </a:r>
            <a:endParaRPr lang="en-US" altLang="zh-CN" sz="3200" dirty="0">
              <a:solidFill>
                <a:srgbClr val="C00000"/>
              </a:solidFill>
              <a:latin typeface="+mn-ea"/>
            </a:endParaRPr>
          </a:p>
          <a:p>
            <a:pPr marL="457200" indent="-457200" algn="just">
              <a:lnSpc>
                <a:spcPct val="150000"/>
              </a:lnSpc>
              <a:buClr>
                <a:srgbClr val="C00000"/>
              </a:buClr>
              <a:buFont typeface="Wingdings" panose="05000000000000000000" pitchFamily="2" charset="2"/>
              <a:buChar char="Ø"/>
            </a:pPr>
            <a:r>
              <a:rPr lang="zh-CN" altLang="en-US" sz="3200" dirty="0">
                <a:solidFill>
                  <a:srgbClr val="C00000"/>
                </a:solidFill>
                <a:latin typeface="+mn-ea"/>
              </a:rPr>
              <a:t>遗传算法优缺点</a:t>
            </a:r>
            <a:endParaRPr lang="en-US" altLang="zh-CN" sz="3200" dirty="0">
              <a:solidFill>
                <a:srgbClr val="C00000"/>
              </a:solidFill>
              <a:latin typeface="+mn-ea"/>
            </a:endParaRPr>
          </a:p>
          <a:p>
            <a:pPr marL="457200" indent="-457200" algn="just">
              <a:lnSpc>
                <a:spcPct val="150000"/>
              </a:lnSpc>
              <a:buClr>
                <a:srgbClr val="C00000"/>
              </a:buClr>
              <a:buFont typeface="Wingdings" panose="05000000000000000000" pitchFamily="2" charset="2"/>
              <a:buChar char="Ø"/>
            </a:pPr>
            <a:r>
              <a:rPr lang="zh-CN" altLang="en-US" sz="3200" dirty="0">
                <a:solidFill>
                  <a:srgbClr val="C00000"/>
                </a:solidFill>
                <a:latin typeface="+mn-ea"/>
              </a:rPr>
              <a:t>遗传算法的应用</a:t>
            </a:r>
            <a:endParaRPr lang="en-US" altLang="zh-CN" sz="3200" dirty="0">
              <a:solidFill>
                <a:srgbClr val="C00000"/>
              </a:solidFill>
              <a:latin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44E398C-BBA5-ABB5-9261-9B2834FFE167}"/>
              </a:ext>
            </a:extLst>
          </p:cNvPr>
          <p:cNvGrpSpPr/>
          <p:nvPr/>
        </p:nvGrpSpPr>
        <p:grpSpPr>
          <a:xfrm>
            <a:off x="500156" y="2101313"/>
            <a:ext cx="3786969" cy="2922987"/>
            <a:chOff x="500156" y="2101313"/>
            <a:chExt cx="3786969" cy="2922987"/>
          </a:xfrm>
        </p:grpSpPr>
        <p:grpSp>
          <p:nvGrpSpPr>
            <p:cNvPr id="24" name="组合 23">
              <a:extLst>
                <a:ext uri="{FF2B5EF4-FFF2-40B4-BE49-F238E27FC236}">
                  <a16:creationId xmlns:a16="http://schemas.microsoft.com/office/drawing/2014/main" id="{0D3B9C0F-75CF-1149-A682-98C044A3EE84}"/>
                </a:ext>
              </a:extLst>
            </p:cNvPr>
            <p:cNvGrpSpPr/>
            <p:nvPr/>
          </p:nvGrpSpPr>
          <p:grpSpPr>
            <a:xfrm>
              <a:off x="500156" y="2101313"/>
              <a:ext cx="3786969" cy="2922987"/>
              <a:chOff x="666874" y="1658751"/>
              <a:chExt cx="5049292" cy="3897316"/>
            </a:xfrm>
          </p:grpSpPr>
          <p:pic>
            <p:nvPicPr>
              <p:cNvPr id="6" name="图片 5">
                <a:extLst>
                  <a:ext uri="{FF2B5EF4-FFF2-40B4-BE49-F238E27FC236}">
                    <a16:creationId xmlns:a16="http://schemas.microsoft.com/office/drawing/2014/main" id="{46FA97F8-1DB1-9448-A0C7-46CFF88A0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74" y="1658751"/>
                <a:ext cx="5034395" cy="3897316"/>
              </a:xfrm>
              <a:prstGeom prst="rect">
                <a:avLst/>
              </a:prstGeom>
            </p:spPr>
          </p:pic>
          <p:pic>
            <p:nvPicPr>
              <p:cNvPr id="14" name="图片 13">
                <a:extLst>
                  <a:ext uri="{FF2B5EF4-FFF2-40B4-BE49-F238E27FC236}">
                    <a16:creationId xmlns:a16="http://schemas.microsoft.com/office/drawing/2014/main" id="{7A063ABA-0BFC-A745-8DE6-5CA0A05FC3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100" y="4428259"/>
                <a:ext cx="1018032" cy="867641"/>
              </a:xfrm>
              <a:prstGeom prst="rect">
                <a:avLst/>
              </a:prstGeom>
              <a:ln>
                <a:noFill/>
              </a:ln>
              <a:effectLst>
                <a:softEdge rad="127000"/>
              </a:effectLst>
            </p:spPr>
          </p:pic>
          <p:pic>
            <p:nvPicPr>
              <p:cNvPr id="16" name="图片 15">
                <a:extLst>
                  <a:ext uri="{FF2B5EF4-FFF2-40B4-BE49-F238E27FC236}">
                    <a16:creationId xmlns:a16="http://schemas.microsoft.com/office/drawing/2014/main" id="{1DE064AC-4E49-2E45-8CB3-DE5C690D95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116744">
                <a:off x="3928835" y="2495845"/>
                <a:ext cx="1629229" cy="1629229"/>
              </a:xfrm>
              <a:prstGeom prst="rect">
                <a:avLst/>
              </a:prstGeom>
              <a:effectLst>
                <a:softEdge rad="114300"/>
              </a:effectLst>
            </p:spPr>
          </p:pic>
          <p:pic>
            <p:nvPicPr>
              <p:cNvPr id="18" name="图片 17">
                <a:extLst>
                  <a:ext uri="{FF2B5EF4-FFF2-40B4-BE49-F238E27FC236}">
                    <a16:creationId xmlns:a16="http://schemas.microsoft.com/office/drawing/2014/main" id="{DAA6E1DD-0085-B643-8585-D55BFB8164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8370" y="4171767"/>
                <a:ext cx="1124133" cy="1124133"/>
              </a:xfrm>
              <a:prstGeom prst="rect">
                <a:avLst/>
              </a:prstGeom>
              <a:effectLst>
                <a:softEdge rad="127000"/>
              </a:effectLst>
            </p:spPr>
          </p:pic>
          <p:pic>
            <p:nvPicPr>
              <p:cNvPr id="20" name="图片 19">
                <a:extLst>
                  <a:ext uri="{FF2B5EF4-FFF2-40B4-BE49-F238E27FC236}">
                    <a16:creationId xmlns:a16="http://schemas.microsoft.com/office/drawing/2014/main" id="{9608FD63-6BEF-5242-8EB8-33C0DB1F4F2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881671">
                <a:off x="2868197" y="2542671"/>
                <a:ext cx="868845" cy="1010763"/>
              </a:xfrm>
              <a:prstGeom prst="rect">
                <a:avLst/>
              </a:prstGeom>
              <a:effectLst>
                <a:softEdge rad="114300"/>
              </a:effectLst>
            </p:spPr>
          </p:pic>
          <p:pic>
            <p:nvPicPr>
              <p:cNvPr id="22" name="图片 21">
                <a:extLst>
                  <a:ext uri="{FF2B5EF4-FFF2-40B4-BE49-F238E27FC236}">
                    <a16:creationId xmlns:a16="http://schemas.microsoft.com/office/drawing/2014/main" id="{0EDD9E9D-E553-ED4A-AA57-BDB8EB4D92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069374">
                <a:off x="1089796" y="3365780"/>
                <a:ext cx="1062940" cy="774327"/>
              </a:xfrm>
              <a:prstGeom prst="rect">
                <a:avLst/>
              </a:prstGeom>
              <a:effectLst>
                <a:softEdge rad="114300"/>
              </a:effectLst>
            </p:spPr>
          </p:pic>
          <p:sp>
            <p:nvSpPr>
              <p:cNvPr id="23" name="文本框 22">
                <a:extLst>
                  <a:ext uri="{FF2B5EF4-FFF2-40B4-BE49-F238E27FC236}">
                    <a16:creationId xmlns:a16="http://schemas.microsoft.com/office/drawing/2014/main" id="{423B33D9-82DE-B64D-8D53-1154D2361E85}"/>
                  </a:ext>
                </a:extLst>
              </p:cNvPr>
              <p:cNvSpPr txBox="1"/>
              <p:nvPr/>
            </p:nvSpPr>
            <p:spPr>
              <a:xfrm>
                <a:off x="4743449" y="3861843"/>
                <a:ext cx="421689" cy="400109"/>
              </a:xfrm>
              <a:prstGeom prst="rect">
                <a:avLst/>
              </a:prstGeom>
              <a:noFill/>
            </p:spPr>
            <p:txBody>
              <a:bodyPr wrap="square" rtlCol="0">
                <a:spAutoFit/>
              </a:bodyPr>
              <a:lstStyle/>
              <a:p>
                <a:r>
                  <a:rPr kumimoji="1" lang="en-US" altLang="zh-CN" sz="1350" b="1" dirty="0">
                    <a:solidFill>
                      <a:schemeClr val="tx1">
                        <a:lumMod val="95000"/>
                        <a:lumOff val="5000"/>
                      </a:schemeClr>
                    </a:solidFill>
                  </a:rPr>
                  <a:t>A</a:t>
                </a:r>
                <a:endParaRPr kumimoji="1" lang="zh-CN" altLang="en-US" sz="1350" b="1" dirty="0">
                  <a:solidFill>
                    <a:schemeClr val="tx1">
                      <a:lumMod val="95000"/>
                      <a:lumOff val="5000"/>
                    </a:schemeClr>
                  </a:solidFill>
                </a:endParaRPr>
              </a:p>
            </p:txBody>
          </p:sp>
          <p:pic>
            <p:nvPicPr>
              <p:cNvPr id="30" name="图片 29">
                <a:extLst>
                  <a:ext uri="{FF2B5EF4-FFF2-40B4-BE49-F238E27FC236}">
                    <a16:creationId xmlns:a16="http://schemas.microsoft.com/office/drawing/2014/main" id="{5DA08432-5195-2146-BDF9-C2E4C7FEC54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400017">
                <a:off x="5014398" y="4387199"/>
                <a:ext cx="701768" cy="701768"/>
              </a:xfrm>
              <a:prstGeom prst="rect">
                <a:avLst/>
              </a:prstGeom>
              <a:effectLst>
                <a:softEdge rad="114300"/>
              </a:effectLst>
            </p:spPr>
          </p:pic>
          <p:sp>
            <p:nvSpPr>
              <p:cNvPr id="31" name="文本框 30">
                <a:extLst>
                  <a:ext uri="{FF2B5EF4-FFF2-40B4-BE49-F238E27FC236}">
                    <a16:creationId xmlns:a16="http://schemas.microsoft.com/office/drawing/2014/main" id="{E44AC839-5BF9-B74F-9BDF-EF756533C442}"/>
                  </a:ext>
                </a:extLst>
              </p:cNvPr>
              <p:cNvSpPr txBox="1"/>
              <p:nvPr/>
            </p:nvSpPr>
            <p:spPr>
              <a:xfrm>
                <a:off x="3091774" y="3325234"/>
                <a:ext cx="421689" cy="400109"/>
              </a:xfrm>
              <a:prstGeom prst="rect">
                <a:avLst/>
              </a:prstGeom>
              <a:noFill/>
            </p:spPr>
            <p:txBody>
              <a:bodyPr wrap="square" rtlCol="0">
                <a:spAutoFit/>
              </a:bodyPr>
              <a:lstStyle/>
              <a:p>
                <a:r>
                  <a:rPr kumimoji="1" lang="en-US" altLang="zh-CN" sz="1350" b="1" dirty="0">
                    <a:solidFill>
                      <a:schemeClr val="tx1">
                        <a:lumMod val="95000"/>
                        <a:lumOff val="5000"/>
                      </a:schemeClr>
                    </a:solidFill>
                  </a:rPr>
                  <a:t>B</a:t>
                </a:r>
                <a:endParaRPr kumimoji="1" lang="zh-CN" altLang="en-US" sz="1350" b="1" dirty="0">
                  <a:solidFill>
                    <a:schemeClr val="tx1">
                      <a:lumMod val="95000"/>
                      <a:lumOff val="5000"/>
                    </a:schemeClr>
                  </a:solidFill>
                </a:endParaRPr>
              </a:p>
            </p:txBody>
          </p:sp>
          <p:sp>
            <p:nvSpPr>
              <p:cNvPr id="32" name="文本框 31">
                <a:extLst>
                  <a:ext uri="{FF2B5EF4-FFF2-40B4-BE49-F238E27FC236}">
                    <a16:creationId xmlns:a16="http://schemas.microsoft.com/office/drawing/2014/main" id="{953EE0FB-A60C-4B4D-90EA-68CDBC5D1B0E}"/>
                  </a:ext>
                </a:extLst>
              </p:cNvPr>
              <p:cNvSpPr txBox="1"/>
              <p:nvPr/>
            </p:nvSpPr>
            <p:spPr>
              <a:xfrm>
                <a:off x="2152973" y="5014583"/>
                <a:ext cx="421689" cy="400109"/>
              </a:xfrm>
              <a:prstGeom prst="rect">
                <a:avLst/>
              </a:prstGeom>
              <a:noFill/>
            </p:spPr>
            <p:txBody>
              <a:bodyPr wrap="square" rtlCol="0">
                <a:spAutoFit/>
              </a:bodyPr>
              <a:lstStyle/>
              <a:p>
                <a:r>
                  <a:rPr kumimoji="1" lang="en-US" altLang="zh-CN" sz="1350" b="1" dirty="0">
                    <a:solidFill>
                      <a:schemeClr val="bg1"/>
                    </a:solidFill>
                  </a:rPr>
                  <a:t>C</a:t>
                </a:r>
                <a:endParaRPr kumimoji="1" lang="zh-CN" altLang="en-US" sz="1350" b="1" dirty="0">
                  <a:solidFill>
                    <a:schemeClr val="bg1"/>
                  </a:solidFill>
                </a:endParaRPr>
              </a:p>
            </p:txBody>
          </p:sp>
          <p:sp>
            <p:nvSpPr>
              <p:cNvPr id="33" name="文本框 32">
                <a:extLst>
                  <a:ext uri="{FF2B5EF4-FFF2-40B4-BE49-F238E27FC236}">
                    <a16:creationId xmlns:a16="http://schemas.microsoft.com/office/drawing/2014/main" id="{F0936177-918E-6849-AD53-0F4B65126974}"/>
                  </a:ext>
                </a:extLst>
              </p:cNvPr>
              <p:cNvSpPr txBox="1"/>
              <p:nvPr/>
            </p:nvSpPr>
            <p:spPr>
              <a:xfrm>
                <a:off x="1236681" y="5023574"/>
                <a:ext cx="421689" cy="400109"/>
              </a:xfrm>
              <a:prstGeom prst="rect">
                <a:avLst/>
              </a:prstGeom>
              <a:noFill/>
            </p:spPr>
            <p:txBody>
              <a:bodyPr wrap="square" rtlCol="0">
                <a:spAutoFit/>
              </a:bodyPr>
              <a:lstStyle/>
              <a:p>
                <a:r>
                  <a:rPr kumimoji="1" lang="en-US" altLang="zh-CN" sz="1350" b="1" dirty="0">
                    <a:solidFill>
                      <a:schemeClr val="bg1"/>
                    </a:solidFill>
                  </a:rPr>
                  <a:t>D</a:t>
                </a:r>
                <a:endParaRPr kumimoji="1" lang="zh-CN" altLang="en-US" sz="1350" b="1" dirty="0">
                  <a:solidFill>
                    <a:schemeClr val="bg1"/>
                  </a:solidFill>
                </a:endParaRPr>
              </a:p>
            </p:txBody>
          </p:sp>
        </p:grpSp>
        <p:sp>
          <p:nvSpPr>
            <p:cNvPr id="54" name="文本框 53">
              <a:extLst>
                <a:ext uri="{FF2B5EF4-FFF2-40B4-BE49-F238E27FC236}">
                  <a16:creationId xmlns:a16="http://schemas.microsoft.com/office/drawing/2014/main" id="{0E62DA0F-69AD-FE49-B05A-4FB8E5957FDB}"/>
                </a:ext>
              </a:extLst>
            </p:cNvPr>
            <p:cNvSpPr txBox="1"/>
            <p:nvPr/>
          </p:nvSpPr>
          <p:spPr>
            <a:xfrm>
              <a:off x="1145895" y="3852296"/>
              <a:ext cx="316267" cy="300082"/>
            </a:xfrm>
            <a:prstGeom prst="rect">
              <a:avLst/>
            </a:prstGeom>
            <a:noFill/>
          </p:spPr>
          <p:txBody>
            <a:bodyPr wrap="square" rtlCol="0">
              <a:spAutoFit/>
            </a:bodyPr>
            <a:lstStyle/>
            <a:p>
              <a:r>
                <a:rPr kumimoji="1" lang="en-US" altLang="zh-CN" sz="1350" b="1" dirty="0"/>
                <a:t>E</a:t>
              </a:r>
              <a:endParaRPr kumimoji="1" lang="zh-CN" altLang="en-US" sz="1350" b="1" dirty="0"/>
            </a:p>
          </p:txBody>
        </p:sp>
      </p:grpSp>
      <p:sp>
        <p:nvSpPr>
          <p:cNvPr id="5" name="矩形 4"/>
          <p:cNvSpPr/>
          <p:nvPr/>
        </p:nvSpPr>
        <p:spPr>
          <a:xfrm>
            <a:off x="417777" y="1137712"/>
            <a:ext cx="6000750" cy="480131"/>
          </a:xfrm>
          <a:prstGeom prst="rect">
            <a:avLst/>
          </a:prstGeom>
        </p:spPr>
        <p:txBody>
          <a:bodyPr wrap="square">
            <a:spAutoFit/>
          </a:bodyPr>
          <a:lstStyle/>
          <a:p>
            <a:pPr marL="449263" indent="-449263">
              <a:lnSpc>
                <a:spcPct val="90000"/>
              </a:lnSpc>
              <a:spcBef>
                <a:spcPts val="750"/>
              </a:spcBef>
              <a:buClr>
                <a:srgbClr val="C00000"/>
              </a:buClr>
              <a:buFont typeface="Wingdings" panose="05000000000000000000" pitchFamily="2" charset="2"/>
              <a:buChar char="Ø"/>
              <a:defRPr/>
            </a:pPr>
            <a:r>
              <a:rPr lang="zh-CN" altLang="en-US" sz="2800" dirty="0">
                <a:solidFill>
                  <a:srgbClr val="C00000"/>
                </a:solidFill>
                <a:latin typeface="Times New Roman" panose="02020603050405020304"/>
                <a:ea typeface="黑体" panose="02010609060101010101" pitchFamily="49" charset="-122"/>
                <a:cs typeface="Times New Roman" panose="02020603050405020304"/>
              </a:rPr>
              <a:t>模拟鸟群觅食行为</a:t>
            </a:r>
            <a:endParaRPr lang="en-US" altLang="zh-CN" sz="2800" dirty="0">
              <a:solidFill>
                <a:srgbClr val="C00000"/>
              </a:solidFill>
              <a:latin typeface="Times New Roman" panose="02020603050405020304"/>
              <a:ea typeface="黑体" panose="02010609060101010101" pitchFamily="49" charset="-122"/>
              <a:cs typeface="Times New Roman" panose="02020603050405020304"/>
            </a:endParaRPr>
          </a:p>
        </p:txBody>
      </p:sp>
      <p:sp>
        <p:nvSpPr>
          <p:cNvPr id="27" name="矩形标注 26">
            <a:extLst>
              <a:ext uri="{FF2B5EF4-FFF2-40B4-BE49-F238E27FC236}">
                <a16:creationId xmlns:a16="http://schemas.microsoft.com/office/drawing/2014/main" id="{B31C4C33-6BCE-0E4D-A156-A104D34F1FF3}"/>
              </a:ext>
            </a:extLst>
          </p:cNvPr>
          <p:cNvSpPr/>
          <p:nvPr/>
        </p:nvSpPr>
        <p:spPr>
          <a:xfrm>
            <a:off x="528822" y="2047460"/>
            <a:ext cx="2273011" cy="675095"/>
          </a:xfrm>
          <a:prstGeom prst="wedgeRectCallout">
            <a:avLst>
              <a:gd name="adj1" fmla="val 34090"/>
              <a:gd name="adj2" fmla="val 7663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1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我得赶紧往</a:t>
            </a:r>
            <a:r>
              <a:rPr lang="en-US" altLang="zh-CN" sz="21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1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那边去看看！</a:t>
            </a:r>
          </a:p>
        </p:txBody>
      </p:sp>
      <p:sp>
        <p:nvSpPr>
          <p:cNvPr id="39" name="矩形标注 38">
            <a:extLst>
              <a:ext uri="{FF2B5EF4-FFF2-40B4-BE49-F238E27FC236}">
                <a16:creationId xmlns:a16="http://schemas.microsoft.com/office/drawing/2014/main" id="{6CDFC103-911E-354D-9396-ED0AD0E27B03}"/>
              </a:ext>
            </a:extLst>
          </p:cNvPr>
          <p:cNvSpPr/>
          <p:nvPr/>
        </p:nvSpPr>
        <p:spPr>
          <a:xfrm>
            <a:off x="865452" y="5030612"/>
            <a:ext cx="2552700" cy="691751"/>
          </a:xfrm>
          <a:prstGeom prst="wedgeRectCallout">
            <a:avLst>
              <a:gd name="adj1" fmla="val -33066"/>
              <a:gd name="adj2" fmla="val -11013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1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啊？</a:t>
            </a:r>
            <a:r>
              <a:rPr lang="en-US" altLang="zh-CN" sz="21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1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离食物最近，我们得往</a:t>
            </a:r>
            <a:r>
              <a:rPr lang="en-US" altLang="zh-CN" sz="21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21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那边去！</a:t>
            </a:r>
            <a:endParaRPr kumimoji="1" lang="zh-CN" altLang="en-US" sz="2100" dirty="0"/>
          </a:p>
        </p:txBody>
      </p:sp>
      <p:grpSp>
        <p:nvGrpSpPr>
          <p:cNvPr id="8" name="组合 7">
            <a:extLst>
              <a:ext uri="{FF2B5EF4-FFF2-40B4-BE49-F238E27FC236}">
                <a16:creationId xmlns:a16="http://schemas.microsoft.com/office/drawing/2014/main" id="{8FF5E967-52D0-B538-A583-241925BA2117}"/>
              </a:ext>
            </a:extLst>
          </p:cNvPr>
          <p:cNvGrpSpPr/>
          <p:nvPr/>
        </p:nvGrpSpPr>
        <p:grpSpPr>
          <a:xfrm>
            <a:off x="4868050" y="2101313"/>
            <a:ext cx="3775796" cy="2922987"/>
            <a:chOff x="4868050" y="2101313"/>
            <a:chExt cx="3775796" cy="2922987"/>
          </a:xfrm>
        </p:grpSpPr>
        <p:grpSp>
          <p:nvGrpSpPr>
            <p:cNvPr id="7" name="组合 6">
              <a:extLst>
                <a:ext uri="{FF2B5EF4-FFF2-40B4-BE49-F238E27FC236}">
                  <a16:creationId xmlns:a16="http://schemas.microsoft.com/office/drawing/2014/main" id="{FB3A3CC2-DD04-E661-98D8-F6670545BCE9}"/>
                </a:ext>
              </a:extLst>
            </p:cNvPr>
            <p:cNvGrpSpPr/>
            <p:nvPr/>
          </p:nvGrpSpPr>
          <p:grpSpPr>
            <a:xfrm>
              <a:off x="4868050" y="2101313"/>
              <a:ext cx="3775796" cy="2922987"/>
              <a:chOff x="4868050" y="2101313"/>
              <a:chExt cx="3775796" cy="2922987"/>
            </a:xfrm>
          </p:grpSpPr>
          <p:pic>
            <p:nvPicPr>
              <p:cNvPr id="9" name="图片 8">
                <a:extLst>
                  <a:ext uri="{FF2B5EF4-FFF2-40B4-BE49-F238E27FC236}">
                    <a16:creationId xmlns:a16="http://schemas.microsoft.com/office/drawing/2014/main" id="{02536BF0-0A1C-5E4A-9AE6-08D8AD78E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050" y="2101313"/>
                <a:ext cx="3775796" cy="2922987"/>
              </a:xfrm>
              <a:prstGeom prst="rect">
                <a:avLst/>
              </a:prstGeom>
            </p:spPr>
          </p:pic>
          <p:pic>
            <p:nvPicPr>
              <p:cNvPr id="43" name="图片 42">
                <a:extLst>
                  <a:ext uri="{FF2B5EF4-FFF2-40B4-BE49-F238E27FC236}">
                    <a16:creationId xmlns:a16="http://schemas.microsoft.com/office/drawing/2014/main" id="{BFC9FB92-32C2-C844-8C32-A03C4F223C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57922" y="4110446"/>
                <a:ext cx="797205" cy="580745"/>
              </a:xfrm>
              <a:prstGeom prst="rect">
                <a:avLst/>
              </a:prstGeom>
              <a:effectLst>
                <a:softEdge rad="114300"/>
              </a:effectLst>
            </p:spPr>
          </p:pic>
          <p:pic>
            <p:nvPicPr>
              <p:cNvPr id="47" name="图片 46">
                <a:extLst>
                  <a:ext uri="{FF2B5EF4-FFF2-40B4-BE49-F238E27FC236}">
                    <a16:creationId xmlns:a16="http://schemas.microsoft.com/office/drawing/2014/main" id="{8BF4EDBD-D6F5-104A-9CB4-7F9CAC3689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1935" y="4101659"/>
                <a:ext cx="763524" cy="650731"/>
              </a:xfrm>
              <a:prstGeom prst="rect">
                <a:avLst/>
              </a:prstGeom>
              <a:ln>
                <a:noFill/>
              </a:ln>
              <a:effectLst>
                <a:softEdge rad="127000"/>
              </a:effectLst>
            </p:spPr>
          </p:pic>
          <p:sp>
            <p:nvSpPr>
              <p:cNvPr id="49" name="文本框 48">
                <a:extLst>
                  <a:ext uri="{FF2B5EF4-FFF2-40B4-BE49-F238E27FC236}">
                    <a16:creationId xmlns:a16="http://schemas.microsoft.com/office/drawing/2014/main" id="{FC6A2485-41B9-F74F-83F0-79D2769CBDC8}"/>
                  </a:ext>
                </a:extLst>
              </p:cNvPr>
              <p:cNvSpPr txBox="1"/>
              <p:nvPr/>
            </p:nvSpPr>
            <p:spPr>
              <a:xfrm>
                <a:off x="7729904" y="4603068"/>
                <a:ext cx="316267" cy="300082"/>
              </a:xfrm>
              <a:prstGeom prst="rect">
                <a:avLst/>
              </a:prstGeom>
              <a:noFill/>
            </p:spPr>
            <p:txBody>
              <a:bodyPr wrap="square" rtlCol="0">
                <a:spAutoFit/>
              </a:bodyPr>
              <a:lstStyle/>
              <a:p>
                <a:r>
                  <a:rPr kumimoji="1" lang="en-US" altLang="zh-CN" sz="1350" b="1" dirty="0">
                    <a:solidFill>
                      <a:schemeClr val="bg1"/>
                    </a:solidFill>
                  </a:rPr>
                  <a:t>A</a:t>
                </a:r>
                <a:endParaRPr kumimoji="1" lang="zh-CN" altLang="en-US" sz="1350" b="1" dirty="0">
                  <a:solidFill>
                    <a:schemeClr val="bg1"/>
                  </a:solidFill>
                </a:endParaRPr>
              </a:p>
            </p:txBody>
          </p:sp>
          <p:sp>
            <p:nvSpPr>
              <p:cNvPr id="50" name="文本框 49">
                <a:extLst>
                  <a:ext uri="{FF2B5EF4-FFF2-40B4-BE49-F238E27FC236}">
                    <a16:creationId xmlns:a16="http://schemas.microsoft.com/office/drawing/2014/main" id="{9389A7BD-031B-E146-9E95-ABFA74FD1B82}"/>
                  </a:ext>
                </a:extLst>
              </p:cNvPr>
              <p:cNvSpPr txBox="1"/>
              <p:nvPr/>
            </p:nvSpPr>
            <p:spPr>
              <a:xfrm>
                <a:off x="6956869" y="4599502"/>
                <a:ext cx="316267" cy="300082"/>
              </a:xfrm>
              <a:prstGeom prst="rect">
                <a:avLst/>
              </a:prstGeom>
              <a:noFill/>
            </p:spPr>
            <p:txBody>
              <a:bodyPr wrap="square" rtlCol="0">
                <a:spAutoFit/>
              </a:bodyPr>
              <a:lstStyle/>
              <a:p>
                <a:r>
                  <a:rPr kumimoji="1" lang="en-US" altLang="zh-CN" sz="1350" b="1" dirty="0">
                    <a:solidFill>
                      <a:schemeClr val="bg1"/>
                    </a:solidFill>
                  </a:rPr>
                  <a:t>B</a:t>
                </a:r>
                <a:endParaRPr kumimoji="1" lang="zh-CN" altLang="en-US" sz="1350" b="1" dirty="0">
                  <a:solidFill>
                    <a:schemeClr val="bg1"/>
                  </a:solidFill>
                </a:endParaRPr>
              </a:p>
            </p:txBody>
          </p:sp>
          <p:sp>
            <p:nvSpPr>
              <p:cNvPr id="51" name="文本框 50">
                <a:extLst>
                  <a:ext uri="{FF2B5EF4-FFF2-40B4-BE49-F238E27FC236}">
                    <a16:creationId xmlns:a16="http://schemas.microsoft.com/office/drawing/2014/main" id="{7145F007-F73D-BB4F-B584-6C59647637D6}"/>
                  </a:ext>
                </a:extLst>
              </p:cNvPr>
              <p:cNvSpPr txBox="1"/>
              <p:nvPr/>
            </p:nvSpPr>
            <p:spPr>
              <a:xfrm>
                <a:off x="5788439" y="4618188"/>
                <a:ext cx="316267" cy="300082"/>
              </a:xfrm>
              <a:prstGeom prst="rect">
                <a:avLst/>
              </a:prstGeom>
              <a:noFill/>
            </p:spPr>
            <p:txBody>
              <a:bodyPr wrap="square" rtlCol="0">
                <a:spAutoFit/>
              </a:bodyPr>
              <a:lstStyle/>
              <a:p>
                <a:r>
                  <a:rPr kumimoji="1" lang="en-US" altLang="zh-CN" sz="1350" b="1" dirty="0">
                    <a:solidFill>
                      <a:schemeClr val="bg1"/>
                    </a:solidFill>
                  </a:rPr>
                  <a:t>C</a:t>
                </a:r>
                <a:endParaRPr kumimoji="1" lang="zh-CN" altLang="en-US" sz="1350" b="1" dirty="0">
                  <a:solidFill>
                    <a:schemeClr val="bg1"/>
                  </a:solidFill>
                </a:endParaRPr>
              </a:p>
            </p:txBody>
          </p:sp>
          <p:sp>
            <p:nvSpPr>
              <p:cNvPr id="52" name="文本框 51">
                <a:extLst>
                  <a:ext uri="{FF2B5EF4-FFF2-40B4-BE49-F238E27FC236}">
                    <a16:creationId xmlns:a16="http://schemas.microsoft.com/office/drawing/2014/main" id="{444A7EEA-F3BB-3342-ADB4-1211221CC8D4}"/>
                  </a:ext>
                </a:extLst>
              </p:cNvPr>
              <p:cNvSpPr txBox="1"/>
              <p:nvPr/>
            </p:nvSpPr>
            <p:spPr>
              <a:xfrm>
                <a:off x="5213968" y="4615203"/>
                <a:ext cx="316267" cy="300082"/>
              </a:xfrm>
              <a:prstGeom prst="rect">
                <a:avLst/>
              </a:prstGeom>
              <a:noFill/>
            </p:spPr>
            <p:txBody>
              <a:bodyPr wrap="square" rtlCol="0">
                <a:spAutoFit/>
              </a:bodyPr>
              <a:lstStyle/>
              <a:p>
                <a:r>
                  <a:rPr kumimoji="1" lang="en-US" altLang="zh-CN" sz="1350" b="1" dirty="0">
                    <a:solidFill>
                      <a:schemeClr val="bg1"/>
                    </a:solidFill>
                  </a:rPr>
                  <a:t>D</a:t>
                </a:r>
                <a:endParaRPr kumimoji="1" lang="zh-CN" altLang="en-US" sz="1350" b="1" dirty="0">
                  <a:solidFill>
                    <a:schemeClr val="bg1"/>
                  </a:solidFill>
                </a:endParaRPr>
              </a:p>
            </p:txBody>
          </p:sp>
          <p:sp>
            <p:nvSpPr>
              <p:cNvPr id="53" name="文本框 52">
                <a:extLst>
                  <a:ext uri="{FF2B5EF4-FFF2-40B4-BE49-F238E27FC236}">
                    <a16:creationId xmlns:a16="http://schemas.microsoft.com/office/drawing/2014/main" id="{FC5882A4-CED5-2946-9623-1DBDD33281D8}"/>
                  </a:ext>
                </a:extLst>
              </p:cNvPr>
              <p:cNvSpPr txBox="1"/>
              <p:nvPr/>
            </p:nvSpPr>
            <p:spPr>
              <a:xfrm>
                <a:off x="6317559" y="4611555"/>
                <a:ext cx="316267" cy="300082"/>
              </a:xfrm>
              <a:prstGeom prst="rect">
                <a:avLst/>
              </a:prstGeom>
              <a:noFill/>
            </p:spPr>
            <p:txBody>
              <a:bodyPr wrap="square" rtlCol="0">
                <a:spAutoFit/>
              </a:bodyPr>
              <a:lstStyle/>
              <a:p>
                <a:r>
                  <a:rPr kumimoji="1" lang="en-US" altLang="zh-CN" sz="1350" b="1" dirty="0">
                    <a:solidFill>
                      <a:schemeClr val="bg1"/>
                    </a:solidFill>
                  </a:rPr>
                  <a:t>E</a:t>
                </a:r>
                <a:endParaRPr kumimoji="1" lang="zh-CN" altLang="en-US" sz="1350" b="1" dirty="0">
                  <a:solidFill>
                    <a:schemeClr val="bg1"/>
                  </a:solidFill>
                </a:endParaRPr>
              </a:p>
            </p:txBody>
          </p:sp>
        </p:grpSp>
        <p:pic>
          <p:nvPicPr>
            <p:cNvPr id="41" name="图片 40">
              <a:extLst>
                <a:ext uri="{FF2B5EF4-FFF2-40B4-BE49-F238E27FC236}">
                  <a16:creationId xmlns:a16="http://schemas.microsoft.com/office/drawing/2014/main" id="{B5BACDF6-2F57-D940-868B-D0E77E6F65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87590" y="3691849"/>
              <a:ext cx="1097523" cy="1097523"/>
            </a:xfrm>
            <a:prstGeom prst="rect">
              <a:avLst/>
            </a:prstGeom>
            <a:effectLst>
              <a:softEdge rad="114300"/>
            </a:effectLst>
          </p:spPr>
        </p:pic>
        <p:pic>
          <p:nvPicPr>
            <p:cNvPr id="42" name="图片 41">
              <a:extLst>
                <a:ext uri="{FF2B5EF4-FFF2-40B4-BE49-F238E27FC236}">
                  <a16:creationId xmlns:a16="http://schemas.microsoft.com/office/drawing/2014/main" id="{8107ADE6-FD5A-304F-8C9E-797233675C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16880">
              <a:off x="6718474" y="3966685"/>
              <a:ext cx="651634" cy="758072"/>
            </a:xfrm>
            <a:prstGeom prst="rect">
              <a:avLst/>
            </a:prstGeom>
            <a:effectLst>
              <a:softEdge rad="114300"/>
            </a:effectLst>
          </p:spPr>
        </p:pic>
        <p:pic>
          <p:nvPicPr>
            <p:cNvPr id="44" name="图片 43">
              <a:extLst>
                <a:ext uri="{FF2B5EF4-FFF2-40B4-BE49-F238E27FC236}">
                  <a16:creationId xmlns:a16="http://schemas.microsoft.com/office/drawing/2014/main" id="{F9AD31E6-EEC1-7E4F-9A70-533B2246BE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1435347">
              <a:off x="5524814" y="4047028"/>
              <a:ext cx="701764" cy="701764"/>
            </a:xfrm>
            <a:prstGeom prst="rect">
              <a:avLst/>
            </a:prstGeom>
            <a:effectLst>
              <a:softEdge rad="127000"/>
            </a:effectLst>
          </p:spPr>
        </p:pic>
      </p:grpSp>
      <p:sp>
        <p:nvSpPr>
          <p:cNvPr id="48" name="矩形标注 47">
            <a:extLst>
              <a:ext uri="{FF2B5EF4-FFF2-40B4-BE49-F238E27FC236}">
                <a16:creationId xmlns:a16="http://schemas.microsoft.com/office/drawing/2014/main" id="{C711A775-3809-0848-8585-23A5324FAFE7}"/>
              </a:ext>
            </a:extLst>
          </p:cNvPr>
          <p:cNvSpPr/>
          <p:nvPr/>
        </p:nvSpPr>
        <p:spPr>
          <a:xfrm>
            <a:off x="5906184" y="2250037"/>
            <a:ext cx="2637740" cy="791692"/>
          </a:xfrm>
          <a:prstGeom prst="wedgeRectCallout">
            <a:avLst>
              <a:gd name="adj1" fmla="val 29994"/>
              <a:gd name="adj2" fmla="val 152859"/>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我们好像越来越靠近食物了，继续沿着这个方向靠近！</a:t>
            </a:r>
            <a:endParaRPr kumimoji="1" lang="zh-CN" altLang="en-US" dirty="0"/>
          </a:p>
        </p:txBody>
      </p:sp>
      <p:sp>
        <p:nvSpPr>
          <p:cNvPr id="55" name="矩形标注 54">
            <a:extLst>
              <a:ext uri="{FF2B5EF4-FFF2-40B4-BE49-F238E27FC236}">
                <a16:creationId xmlns:a16="http://schemas.microsoft.com/office/drawing/2014/main" id="{1B76D7CE-B94B-DC45-9E82-8032B3608865}"/>
              </a:ext>
            </a:extLst>
          </p:cNvPr>
          <p:cNvSpPr/>
          <p:nvPr/>
        </p:nvSpPr>
        <p:spPr>
          <a:xfrm>
            <a:off x="6365275" y="3621673"/>
            <a:ext cx="797205" cy="379305"/>
          </a:xfrm>
          <a:prstGeom prst="wedgeRectCallout">
            <a:avLst>
              <a:gd name="adj1" fmla="val -31384"/>
              <a:gd name="adj2" fmla="val 14574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1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前进！</a:t>
            </a:r>
            <a:endParaRPr kumimoji="1" lang="zh-CN" altLang="en-US" sz="2100" dirty="0"/>
          </a:p>
        </p:txBody>
      </p:sp>
      <p:sp>
        <p:nvSpPr>
          <p:cNvPr id="28" name="右箭头 27">
            <a:extLst>
              <a:ext uri="{FF2B5EF4-FFF2-40B4-BE49-F238E27FC236}">
                <a16:creationId xmlns:a16="http://schemas.microsoft.com/office/drawing/2014/main" id="{F8650B52-B760-4345-A39B-DC9042E6E645}"/>
              </a:ext>
            </a:extLst>
          </p:cNvPr>
          <p:cNvSpPr/>
          <p:nvPr/>
        </p:nvSpPr>
        <p:spPr>
          <a:xfrm>
            <a:off x="4319274" y="3548940"/>
            <a:ext cx="490232" cy="296926"/>
          </a:xfrm>
          <a:prstGeom prst="rightArrow">
            <a:avLst>
              <a:gd name="adj1" fmla="val 50000"/>
              <a:gd name="adj2" fmla="val 85286"/>
            </a:avLst>
          </a:prstGeom>
          <a:solidFill>
            <a:srgbClr val="1300FF"/>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6" name="矩形标注 25">
            <a:extLst>
              <a:ext uri="{FF2B5EF4-FFF2-40B4-BE49-F238E27FC236}">
                <a16:creationId xmlns:a16="http://schemas.microsoft.com/office/drawing/2014/main" id="{8C1831BE-30C3-FA4D-8C84-E13C86672BE3}"/>
              </a:ext>
            </a:extLst>
          </p:cNvPr>
          <p:cNvSpPr/>
          <p:nvPr/>
        </p:nvSpPr>
        <p:spPr>
          <a:xfrm>
            <a:off x="3418152" y="1885562"/>
            <a:ext cx="2273011" cy="535889"/>
          </a:xfrm>
          <a:prstGeom prst="wedgeRectCallout">
            <a:avLst>
              <a:gd name="adj1" fmla="val -31384"/>
              <a:gd name="adj2" fmla="val 14574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1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食物离我最近！！</a:t>
            </a:r>
            <a:endParaRPr kumimoji="1" lang="zh-CN" altLang="en-US" sz="2100" dirty="0"/>
          </a:p>
        </p:txBody>
      </p:sp>
      <p:sp>
        <p:nvSpPr>
          <p:cNvPr id="36" name="Rectangle 2">
            <a:extLst>
              <a:ext uri="{FF2B5EF4-FFF2-40B4-BE49-F238E27FC236}">
                <a16:creationId xmlns:a16="http://schemas.microsoft.com/office/drawing/2014/main" id="{ABC9BA2D-462C-0920-C3B5-628A539E0E97}"/>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粒子群算法的原理</a:t>
            </a:r>
            <a:endParaRPr lang="en-US" altLang="zh-CN" sz="4400" dirty="0">
              <a:latin typeface="方正姚体" panose="02010601030101010101" pitchFamily="2" charset="-122"/>
              <a:ea typeface="方正姚体" panose="02010601030101010101" pitchFamily="2" charset="-122"/>
              <a:cs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1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animBg="1"/>
      <p:bldP spid="39" grpId="0" animBg="1"/>
      <p:bldP spid="48" grpId="0" animBg="1"/>
      <p:bldP spid="55" grpId="0" animBg="1"/>
      <p:bldP spid="28" grpId="0" animBg="1"/>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BC8C6255-BDDE-1BF8-3434-5F34C2A23320}"/>
              </a:ext>
            </a:extLst>
          </p:cNvPr>
          <p:cNvGrpSpPr/>
          <p:nvPr/>
        </p:nvGrpSpPr>
        <p:grpSpPr>
          <a:xfrm>
            <a:off x="750324" y="4583816"/>
            <a:ext cx="7604250" cy="1143846"/>
            <a:chOff x="750324" y="4583816"/>
            <a:chExt cx="7604250" cy="1143846"/>
          </a:xfrm>
        </p:grpSpPr>
        <p:grpSp>
          <p:nvGrpSpPr>
            <p:cNvPr id="8" name="组合 7">
              <a:extLst>
                <a:ext uri="{FF2B5EF4-FFF2-40B4-BE49-F238E27FC236}">
                  <a16:creationId xmlns:a16="http://schemas.microsoft.com/office/drawing/2014/main" id="{AF106E1E-3129-DF49-A453-0377879C6769}"/>
                </a:ext>
              </a:extLst>
            </p:cNvPr>
            <p:cNvGrpSpPr/>
            <p:nvPr/>
          </p:nvGrpSpPr>
          <p:grpSpPr>
            <a:xfrm>
              <a:off x="750325" y="5265997"/>
              <a:ext cx="2535529" cy="461665"/>
              <a:chOff x="876300" y="4594890"/>
              <a:chExt cx="3380706" cy="615554"/>
            </a:xfrm>
          </p:grpSpPr>
          <p:sp>
            <p:nvSpPr>
              <p:cNvPr id="4" name="文本框 3">
                <a:extLst>
                  <a:ext uri="{FF2B5EF4-FFF2-40B4-BE49-F238E27FC236}">
                    <a16:creationId xmlns:a16="http://schemas.microsoft.com/office/drawing/2014/main" id="{AEBC1774-4E20-7849-995A-2BA762A30AB7}"/>
                  </a:ext>
                </a:extLst>
              </p:cNvPr>
              <p:cNvSpPr txBox="1"/>
              <p:nvPr/>
            </p:nvSpPr>
            <p:spPr>
              <a:xfrm>
                <a:off x="876300" y="4594890"/>
                <a:ext cx="1071233" cy="615554"/>
              </a:xfrm>
              <a:prstGeom prst="rect">
                <a:avLst/>
              </a:prstGeom>
              <a:noFill/>
            </p:spPr>
            <p:txBody>
              <a:bodyPr wrap="none" rtlCol="0">
                <a:spAutoFit/>
              </a:bodyPr>
              <a:lstStyle/>
              <a:p>
                <a:r>
                  <a:rPr kumimoji="1" lang="zh-CN" altLang="en-US" sz="2400" dirty="0">
                    <a:solidFill>
                      <a:schemeClr val="tx2"/>
                    </a:solidFill>
                    <a:latin typeface="+mn-ea"/>
                  </a:rPr>
                  <a:t>鸟群</a:t>
                </a:r>
              </a:p>
            </p:txBody>
          </p:sp>
          <p:sp>
            <p:nvSpPr>
              <p:cNvPr id="7" name="右箭头 6">
                <a:extLst>
                  <a:ext uri="{FF2B5EF4-FFF2-40B4-BE49-F238E27FC236}">
                    <a16:creationId xmlns:a16="http://schemas.microsoft.com/office/drawing/2014/main" id="{EEA54492-E6F0-A644-B99D-9ADB28A25D43}"/>
                  </a:ext>
                </a:extLst>
              </p:cNvPr>
              <p:cNvSpPr/>
              <p:nvPr/>
            </p:nvSpPr>
            <p:spPr>
              <a:xfrm>
                <a:off x="2031570" y="4673397"/>
                <a:ext cx="595035" cy="506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solidFill>
                    <a:schemeClr val="tx2"/>
                  </a:solidFill>
                  <a:latin typeface="+mn-ea"/>
                </a:endParaRPr>
              </a:p>
            </p:txBody>
          </p:sp>
          <p:sp>
            <p:nvSpPr>
              <p:cNvPr id="40" name="文本框 39">
                <a:extLst>
                  <a:ext uri="{FF2B5EF4-FFF2-40B4-BE49-F238E27FC236}">
                    <a16:creationId xmlns:a16="http://schemas.microsoft.com/office/drawing/2014/main" id="{5BC1666D-2F8C-E14F-9B52-34506FF62CB7}"/>
                  </a:ext>
                </a:extLst>
              </p:cNvPr>
              <p:cNvSpPr txBox="1"/>
              <p:nvPr/>
            </p:nvSpPr>
            <p:spPr>
              <a:xfrm>
                <a:off x="2773266" y="4594890"/>
                <a:ext cx="1483740" cy="615554"/>
              </a:xfrm>
              <a:prstGeom prst="rect">
                <a:avLst/>
              </a:prstGeom>
              <a:noFill/>
            </p:spPr>
            <p:txBody>
              <a:bodyPr wrap="none" rtlCol="0">
                <a:spAutoFit/>
              </a:bodyPr>
              <a:lstStyle/>
              <a:p>
                <a:r>
                  <a:rPr kumimoji="1" lang="zh-CN" altLang="en-US" sz="2400" dirty="0">
                    <a:solidFill>
                      <a:schemeClr val="tx2"/>
                    </a:solidFill>
                    <a:latin typeface="+mn-ea"/>
                  </a:rPr>
                  <a:t>粒子群</a:t>
                </a:r>
              </a:p>
            </p:txBody>
          </p:sp>
        </p:grpSp>
        <p:grpSp>
          <p:nvGrpSpPr>
            <p:cNvPr id="45" name="组合 44">
              <a:extLst>
                <a:ext uri="{FF2B5EF4-FFF2-40B4-BE49-F238E27FC236}">
                  <a16:creationId xmlns:a16="http://schemas.microsoft.com/office/drawing/2014/main" id="{4B9009D0-E72E-6340-A49D-CC38370D4827}"/>
                </a:ext>
              </a:extLst>
            </p:cNvPr>
            <p:cNvGrpSpPr/>
            <p:nvPr/>
          </p:nvGrpSpPr>
          <p:grpSpPr>
            <a:xfrm>
              <a:off x="750324" y="4583816"/>
              <a:ext cx="1893016" cy="461665"/>
              <a:chOff x="876300" y="4614475"/>
              <a:chExt cx="2524021" cy="615554"/>
            </a:xfrm>
          </p:grpSpPr>
          <p:sp>
            <p:nvSpPr>
              <p:cNvPr id="46" name="文本框 45">
                <a:extLst>
                  <a:ext uri="{FF2B5EF4-FFF2-40B4-BE49-F238E27FC236}">
                    <a16:creationId xmlns:a16="http://schemas.microsoft.com/office/drawing/2014/main" id="{C53CA3F2-567D-174D-A3EF-66B61EF9116A}"/>
                  </a:ext>
                </a:extLst>
              </p:cNvPr>
              <p:cNvSpPr txBox="1"/>
              <p:nvPr/>
            </p:nvSpPr>
            <p:spPr>
              <a:xfrm>
                <a:off x="876300" y="4614475"/>
                <a:ext cx="658728" cy="615554"/>
              </a:xfrm>
              <a:prstGeom prst="rect">
                <a:avLst/>
              </a:prstGeom>
              <a:noFill/>
            </p:spPr>
            <p:txBody>
              <a:bodyPr wrap="none" rtlCol="0">
                <a:spAutoFit/>
              </a:bodyPr>
              <a:lstStyle/>
              <a:p>
                <a:r>
                  <a:rPr kumimoji="1" lang="zh-CN" altLang="en-US" sz="2400" dirty="0">
                    <a:solidFill>
                      <a:schemeClr val="tx2"/>
                    </a:solidFill>
                    <a:latin typeface="+mn-ea"/>
                  </a:rPr>
                  <a:t>鸟</a:t>
                </a:r>
              </a:p>
            </p:txBody>
          </p:sp>
          <p:sp>
            <p:nvSpPr>
              <p:cNvPr id="56" name="右箭头 55">
                <a:extLst>
                  <a:ext uri="{FF2B5EF4-FFF2-40B4-BE49-F238E27FC236}">
                    <a16:creationId xmlns:a16="http://schemas.microsoft.com/office/drawing/2014/main" id="{E0DAEFA3-6854-6A4B-92FD-BE2276BC1D79}"/>
                  </a:ext>
                </a:extLst>
              </p:cNvPr>
              <p:cNvSpPr/>
              <p:nvPr/>
            </p:nvSpPr>
            <p:spPr>
              <a:xfrm>
                <a:off x="1602694" y="4673398"/>
                <a:ext cx="595035" cy="506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solidFill>
                    <a:schemeClr val="tx2"/>
                  </a:solidFill>
                  <a:latin typeface="+mn-ea"/>
                </a:endParaRPr>
              </a:p>
            </p:txBody>
          </p:sp>
          <p:sp>
            <p:nvSpPr>
              <p:cNvPr id="57" name="文本框 56">
                <a:extLst>
                  <a:ext uri="{FF2B5EF4-FFF2-40B4-BE49-F238E27FC236}">
                    <a16:creationId xmlns:a16="http://schemas.microsoft.com/office/drawing/2014/main" id="{FB08E3C3-6339-9643-BDB0-9CCC6BC12CC3}"/>
                  </a:ext>
                </a:extLst>
              </p:cNvPr>
              <p:cNvSpPr txBox="1"/>
              <p:nvPr/>
            </p:nvSpPr>
            <p:spPr>
              <a:xfrm>
                <a:off x="2329088" y="4614475"/>
                <a:ext cx="1071233" cy="615554"/>
              </a:xfrm>
              <a:prstGeom prst="rect">
                <a:avLst/>
              </a:prstGeom>
              <a:noFill/>
            </p:spPr>
            <p:txBody>
              <a:bodyPr wrap="none" rtlCol="0">
                <a:spAutoFit/>
              </a:bodyPr>
              <a:lstStyle/>
              <a:p>
                <a:r>
                  <a:rPr kumimoji="1" lang="zh-CN" altLang="en-US" sz="2400" dirty="0">
                    <a:solidFill>
                      <a:schemeClr val="tx2"/>
                    </a:solidFill>
                    <a:latin typeface="+mn-ea"/>
                  </a:rPr>
                  <a:t>粒子</a:t>
                </a:r>
              </a:p>
            </p:txBody>
          </p:sp>
        </p:grpSp>
        <p:sp>
          <p:nvSpPr>
            <p:cNvPr id="10" name="右大括号 9">
              <a:extLst>
                <a:ext uri="{FF2B5EF4-FFF2-40B4-BE49-F238E27FC236}">
                  <a16:creationId xmlns:a16="http://schemas.microsoft.com/office/drawing/2014/main" id="{58C923B9-B03E-B84F-BADF-BE1FB7CCBE27}"/>
                </a:ext>
              </a:extLst>
            </p:cNvPr>
            <p:cNvSpPr/>
            <p:nvPr/>
          </p:nvSpPr>
          <p:spPr>
            <a:xfrm>
              <a:off x="3606794" y="4720095"/>
              <a:ext cx="446277" cy="898760"/>
            </a:xfrm>
            <a:prstGeom prst="rightBrace">
              <a:avLst>
                <a:gd name="adj1" fmla="val 8333"/>
                <a:gd name="adj2" fmla="val 47880"/>
              </a:avLst>
            </a:prstGeom>
            <a:ln w="50800">
              <a:bevel/>
              <a:headEnd w="sm" len="lg"/>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a:solidFill>
                  <a:schemeClr val="tx2"/>
                </a:solidFill>
                <a:latin typeface="+mn-ea"/>
              </a:endParaRPr>
            </a:p>
          </p:txBody>
        </p:sp>
        <p:sp>
          <p:nvSpPr>
            <p:cNvPr id="58" name="文本框 57">
              <a:extLst>
                <a:ext uri="{FF2B5EF4-FFF2-40B4-BE49-F238E27FC236}">
                  <a16:creationId xmlns:a16="http://schemas.microsoft.com/office/drawing/2014/main" id="{3DD30FF6-F505-F140-B228-33C3DB54F0ED}"/>
                </a:ext>
              </a:extLst>
            </p:cNvPr>
            <p:cNvSpPr txBox="1"/>
            <p:nvPr/>
          </p:nvSpPr>
          <p:spPr>
            <a:xfrm>
              <a:off x="6623010" y="4875177"/>
              <a:ext cx="1731564" cy="461665"/>
            </a:xfrm>
            <a:prstGeom prst="rect">
              <a:avLst/>
            </a:prstGeom>
            <a:noFill/>
          </p:spPr>
          <p:txBody>
            <a:bodyPr wrap="none" rtlCol="0">
              <a:spAutoFit/>
            </a:bodyPr>
            <a:lstStyle/>
            <a:p>
              <a:r>
                <a:rPr kumimoji="1" lang="zh-CN" altLang="en-US" sz="2400" dirty="0">
                  <a:solidFill>
                    <a:schemeClr val="tx2"/>
                  </a:solidFill>
                  <a:latin typeface="+mn-ea"/>
                </a:rPr>
                <a:t>粒子群算法</a:t>
              </a:r>
            </a:p>
          </p:txBody>
        </p:sp>
        <p:sp>
          <p:nvSpPr>
            <p:cNvPr id="59" name="文本框 58">
              <a:extLst>
                <a:ext uri="{FF2B5EF4-FFF2-40B4-BE49-F238E27FC236}">
                  <a16:creationId xmlns:a16="http://schemas.microsoft.com/office/drawing/2014/main" id="{75978755-498D-5E4C-A3A8-3BDFC46D7836}"/>
                </a:ext>
              </a:extLst>
            </p:cNvPr>
            <p:cNvSpPr txBox="1"/>
            <p:nvPr/>
          </p:nvSpPr>
          <p:spPr>
            <a:xfrm>
              <a:off x="4180933" y="4875177"/>
              <a:ext cx="2040943" cy="461665"/>
            </a:xfrm>
            <a:prstGeom prst="rect">
              <a:avLst/>
            </a:prstGeom>
            <a:noFill/>
          </p:spPr>
          <p:txBody>
            <a:bodyPr wrap="none" rtlCol="0">
              <a:spAutoFit/>
            </a:bodyPr>
            <a:lstStyle/>
            <a:p>
              <a:r>
                <a:rPr kumimoji="1" lang="zh-CN" altLang="en-US" sz="2400" dirty="0">
                  <a:solidFill>
                    <a:schemeClr val="tx2"/>
                  </a:solidFill>
                  <a:latin typeface="+mn-ea"/>
                </a:rPr>
                <a:t>鸟群觅食模型</a:t>
              </a:r>
            </a:p>
          </p:txBody>
        </p:sp>
        <p:sp>
          <p:nvSpPr>
            <p:cNvPr id="60" name="右箭头 59">
              <a:extLst>
                <a:ext uri="{FF2B5EF4-FFF2-40B4-BE49-F238E27FC236}">
                  <a16:creationId xmlns:a16="http://schemas.microsoft.com/office/drawing/2014/main" id="{0C174F26-3C15-6749-B7C4-5EB7B5C47C9C}"/>
                </a:ext>
              </a:extLst>
            </p:cNvPr>
            <p:cNvSpPr/>
            <p:nvPr/>
          </p:nvSpPr>
          <p:spPr>
            <a:xfrm>
              <a:off x="6187497" y="4917719"/>
              <a:ext cx="446276" cy="379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solidFill>
                  <a:schemeClr val="tx2"/>
                </a:solidFill>
                <a:latin typeface="+mn-ea"/>
              </a:endParaRPr>
            </a:p>
          </p:txBody>
        </p:sp>
      </p:grpSp>
      <p:sp>
        <p:nvSpPr>
          <p:cNvPr id="18" name="Rectangle 2">
            <a:extLst>
              <a:ext uri="{FF2B5EF4-FFF2-40B4-BE49-F238E27FC236}">
                <a16:creationId xmlns:a16="http://schemas.microsoft.com/office/drawing/2014/main" id="{5AB0AF68-745C-F2E2-DCC1-9C0347473BFE}"/>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粒子群算法的原理</a:t>
            </a:r>
            <a:endParaRPr lang="en-US" altLang="zh-CN" sz="4400" dirty="0">
              <a:latin typeface="方正姚体" panose="02010601030101010101" pitchFamily="2" charset="-122"/>
              <a:ea typeface="方正姚体" panose="02010601030101010101" pitchFamily="2" charset="-122"/>
              <a:cs typeface="+mn-ea"/>
            </a:endParaRPr>
          </a:p>
        </p:txBody>
      </p:sp>
      <p:sp>
        <p:nvSpPr>
          <p:cNvPr id="19" name="矩形 18">
            <a:extLst>
              <a:ext uri="{FF2B5EF4-FFF2-40B4-BE49-F238E27FC236}">
                <a16:creationId xmlns:a16="http://schemas.microsoft.com/office/drawing/2014/main" id="{DA0491BE-34CD-F2B2-8F73-5962A219E242}"/>
              </a:ext>
            </a:extLst>
          </p:cNvPr>
          <p:cNvSpPr/>
          <p:nvPr/>
        </p:nvSpPr>
        <p:spPr>
          <a:xfrm>
            <a:off x="417777" y="1137712"/>
            <a:ext cx="8092042" cy="3848233"/>
          </a:xfrm>
          <a:prstGeom prst="rect">
            <a:avLst/>
          </a:prstGeom>
        </p:spPr>
        <p:txBody>
          <a:bodyPr wrap="square">
            <a:spAutoFit/>
          </a:bodyPr>
          <a:lstStyle/>
          <a:p>
            <a:pPr marL="449263" indent="-449263">
              <a:lnSpc>
                <a:spcPct val="90000"/>
              </a:lnSpc>
              <a:spcBef>
                <a:spcPts val="750"/>
              </a:spcBef>
              <a:buClr>
                <a:srgbClr val="C00000"/>
              </a:buClr>
              <a:buFont typeface="Wingdings" panose="05000000000000000000" pitchFamily="2" charset="2"/>
              <a:buChar char="Ø"/>
              <a:defRPr/>
            </a:pPr>
            <a:r>
              <a:rPr lang="zh-CN" altLang="en-US" sz="2800" dirty="0">
                <a:solidFill>
                  <a:srgbClr val="C00000"/>
                </a:solidFill>
                <a:latin typeface="Times New Roman" panose="02020603050405020304"/>
                <a:ea typeface="黑体" panose="02010609060101010101" pitchFamily="49" charset="-122"/>
                <a:cs typeface="Times New Roman" panose="02020603050405020304"/>
              </a:rPr>
              <a:t>模拟鸟群觅食行为</a:t>
            </a:r>
            <a:endParaRPr lang="en-US" altLang="zh-CN" sz="2800" dirty="0">
              <a:solidFill>
                <a:srgbClr val="C00000"/>
              </a:solidFill>
              <a:latin typeface="Times New Roman" panose="02020603050405020304"/>
              <a:ea typeface="黑体" panose="02010609060101010101" pitchFamily="49" charset="-122"/>
              <a:cs typeface="Times New Roman" panose="02020603050405020304"/>
            </a:endParaRPr>
          </a:p>
          <a:p>
            <a:pPr algn="just">
              <a:lnSpc>
                <a:spcPct val="130000"/>
              </a:lnSpc>
              <a:spcBef>
                <a:spcPts val="600"/>
              </a:spcBef>
              <a:buClr>
                <a:srgbClr val="C00000"/>
              </a:buClr>
              <a:defRPr/>
            </a:pPr>
            <a:r>
              <a:rPr lang="zh-CN" altLang="en-US" sz="2800" dirty="0">
                <a:ea typeface="黑体" panose="02010609060101010101" pitchFamily="49" charset="-122"/>
                <a:cs typeface="Times New Roman" panose="02020603050405020304"/>
              </a:rPr>
              <a:t>     鸟群在整个搜寻的过程中，通过相互传递各自的信息，让其他的鸟知道自己的位置，通过这样的协作，来判断自己找到的是不是最优解，同时也将最优解的信息传递给整个鸟群，最终，整个鸟群都能聚集在食物源周围，即找到了</a:t>
            </a:r>
            <a:r>
              <a:rPr lang="zh-CN" altLang="en-US" sz="2800" dirty="0">
                <a:solidFill>
                  <a:srgbClr val="FF0000"/>
                </a:solidFill>
                <a:ea typeface="黑体" panose="02010609060101010101" pitchFamily="49" charset="-122"/>
                <a:cs typeface="Times New Roman" panose="02020603050405020304"/>
              </a:rPr>
              <a:t>最优解</a:t>
            </a:r>
            <a:r>
              <a:rPr lang="zh-CN" altLang="en-US" sz="2800" dirty="0">
                <a:ea typeface="黑体" panose="02010609060101010101" pitchFamily="49" charset="-122"/>
                <a:cs typeface="Times New Roman" panose="02020603050405020304"/>
              </a:rPr>
              <a:t>。</a:t>
            </a:r>
          </a:p>
          <a:p>
            <a:pPr>
              <a:lnSpc>
                <a:spcPct val="90000"/>
              </a:lnSpc>
              <a:spcBef>
                <a:spcPts val="750"/>
              </a:spcBef>
              <a:buClr>
                <a:srgbClr val="C00000"/>
              </a:buClr>
              <a:defRPr/>
            </a:pPr>
            <a:endParaRPr lang="en-US" altLang="zh-CN" sz="2800" dirty="0">
              <a:solidFill>
                <a:srgbClr val="C00000"/>
              </a:solidFill>
              <a:latin typeface="Times New Roman" panose="02020603050405020304"/>
              <a:ea typeface="黑体" panose="02010609060101010101" pitchFamily="49" charset="-122"/>
              <a:cs typeface="Times New Roman" panose="02020603050405020304"/>
            </a:endParaRPr>
          </a:p>
        </p:txBody>
      </p:sp>
    </p:spTree>
    <p:extLst>
      <p:ext uri="{BB962C8B-B14F-4D97-AF65-F5344CB8AC3E}">
        <p14:creationId xmlns:p14="http://schemas.microsoft.com/office/powerpoint/2010/main" val="18209985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9">
                                            <p:txEl>
                                              <p:pRg st="1" end="1"/>
                                            </p:txEl>
                                          </p:spTgt>
                                        </p:tgtEl>
                                        <p:attrNameLst>
                                          <p:attrName>style.visibility</p:attrName>
                                        </p:attrNameLst>
                                      </p:cBhvr>
                                      <p:to>
                                        <p:strVal val="visible"/>
                                      </p:to>
                                    </p:set>
                                    <p:animEffect transition="in" filter="fade">
                                      <p:cBhvr>
                                        <p:cTn id="11" dur="1000"/>
                                        <p:tgtEl>
                                          <p:spTgt spid="19">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389542" y="1033556"/>
                <a:ext cx="8304632" cy="5071453"/>
              </a:xfrm>
              <a:prstGeom prst="rect">
                <a:avLst/>
              </a:prstGeom>
            </p:spPr>
            <p:txBody>
              <a:bodyPr wrap="square">
                <a:spAutoFit/>
              </a:bodyPr>
              <a:lstStyle/>
              <a:p>
                <a:pPr marL="449263" indent="-449263">
                  <a:lnSpc>
                    <a:spcPct val="140000"/>
                  </a:lnSpc>
                  <a:buFont typeface="Wingdings" panose="05000000000000000000" pitchFamily="2" charset="2"/>
                  <a:buChar char="Ø"/>
                  <a:defRPr/>
                </a:pPr>
                <a:r>
                  <a:rPr lang="zh-CN" altLang="en-US" sz="2800" dirty="0">
                    <a:solidFill>
                      <a:schemeClr val="tx1"/>
                    </a:solidFill>
                    <a:latin typeface="Times New Roman" panose="02020603050405020304"/>
                    <a:ea typeface="黑体" panose="02010609060101010101" pitchFamily="49" charset="-122"/>
                    <a:cs typeface="Times New Roman" panose="02020603050405020304"/>
                  </a:rPr>
                  <a:t>一个</a:t>
                </a:r>
                <a:r>
                  <a:rPr lang="en-US" altLang="zh-CN" sz="2800" i="1" dirty="0">
                    <a:solidFill>
                      <a:schemeClr val="tx1"/>
                    </a:solidFill>
                    <a:latin typeface="Times New Roman" panose="02020603050405020304"/>
                    <a:ea typeface="黑体" panose="02010609060101010101" pitchFamily="49" charset="-122"/>
                    <a:cs typeface="Times New Roman" panose="02020603050405020304"/>
                  </a:rPr>
                  <a:t>D</a:t>
                </a:r>
                <a:r>
                  <a:rPr lang="zh-CN" altLang="en-US" sz="2800" dirty="0">
                    <a:solidFill>
                      <a:schemeClr val="tx1"/>
                    </a:solidFill>
                    <a:latin typeface="Times New Roman" panose="02020603050405020304"/>
                    <a:ea typeface="黑体" panose="02010609060101010101" pitchFamily="49" charset="-122"/>
                    <a:cs typeface="Times New Roman" panose="02020603050405020304"/>
                  </a:rPr>
                  <a:t>维的目标搜索空间</a:t>
                </a:r>
                <a:endParaRPr lang="en-US" altLang="zh-CN" sz="2800" dirty="0">
                  <a:solidFill>
                    <a:schemeClr val="tx1"/>
                  </a:solidFill>
                  <a:latin typeface="Times New Roman" panose="02020603050405020304"/>
                  <a:ea typeface="黑体" panose="02010609060101010101" pitchFamily="49" charset="-122"/>
                  <a:cs typeface="Times New Roman" panose="02020603050405020304"/>
                </a:endParaRPr>
              </a:p>
              <a:p>
                <a:pPr marL="449263" indent="-449263" algn="just">
                  <a:lnSpc>
                    <a:spcPct val="140000"/>
                  </a:lnSpc>
                  <a:buFont typeface="Wingdings" panose="05000000000000000000" pitchFamily="2" charset="2"/>
                  <a:buChar char="Ø"/>
                  <a:defRPr/>
                </a:pPr>
                <a:r>
                  <a:rPr lang="zh-CN" altLang="en-US" sz="2800" dirty="0">
                    <a:solidFill>
                      <a:schemeClr val="tx1"/>
                    </a:solidFill>
                    <a:latin typeface="Times New Roman" panose="02020603050405020304"/>
                    <a:ea typeface="黑体" panose="02010609060101010101" pitchFamily="49" charset="-122"/>
                    <a:cs typeface="Times New Roman" panose="02020603050405020304"/>
                  </a:rPr>
                  <a:t>有</a:t>
                </a:r>
                <a:r>
                  <a:rPr lang="en-US" altLang="zh-CN" sz="2800" i="1" dirty="0">
                    <a:solidFill>
                      <a:schemeClr val="tx1"/>
                    </a:solidFill>
                    <a:latin typeface="Times New Roman" panose="02020603050405020304"/>
                    <a:ea typeface="黑体" panose="02010609060101010101" pitchFamily="49" charset="-122"/>
                    <a:cs typeface="Times New Roman" panose="02020603050405020304"/>
                  </a:rPr>
                  <a:t>m</a:t>
                </a:r>
                <a:r>
                  <a:rPr lang="zh-CN" altLang="en-US" sz="2800" dirty="0">
                    <a:solidFill>
                      <a:schemeClr val="tx1"/>
                    </a:solidFill>
                    <a:latin typeface="Times New Roman" panose="02020603050405020304"/>
                    <a:ea typeface="黑体" panose="02010609060101010101" pitchFamily="49" charset="-122"/>
                    <a:cs typeface="Times New Roman" panose="02020603050405020304"/>
                  </a:rPr>
                  <a:t>个粒子组成一个群体，第</a:t>
                </a:r>
                <a:r>
                  <a:rPr lang="en-US" altLang="zh-CN" sz="2800" i="1" dirty="0" err="1">
                    <a:solidFill>
                      <a:schemeClr val="tx1"/>
                    </a:solidFill>
                    <a:latin typeface="Times New Roman" panose="02020603050405020304"/>
                    <a:ea typeface="黑体" panose="02010609060101010101" pitchFamily="49" charset="-122"/>
                    <a:cs typeface="Times New Roman" panose="02020603050405020304"/>
                  </a:rPr>
                  <a:t>i</a:t>
                </a:r>
                <a:r>
                  <a:rPr lang="zh-CN" altLang="en-US" sz="2800" dirty="0">
                    <a:solidFill>
                      <a:schemeClr val="tx1"/>
                    </a:solidFill>
                    <a:latin typeface="Times New Roman" panose="02020603050405020304"/>
                    <a:ea typeface="黑体" panose="02010609060101010101" pitchFamily="49" charset="-122"/>
                    <a:cs typeface="Times New Roman" panose="02020603050405020304"/>
                  </a:rPr>
                  <a:t>个粒子在</a:t>
                </a:r>
                <a:r>
                  <a:rPr lang="en-US" altLang="zh-CN" sz="2800" i="1" dirty="0">
                    <a:solidFill>
                      <a:schemeClr val="tx1"/>
                    </a:solidFill>
                    <a:latin typeface="Times New Roman" panose="02020603050405020304"/>
                    <a:ea typeface="黑体" panose="02010609060101010101" pitchFamily="49" charset="-122"/>
                    <a:cs typeface="Times New Roman" panose="02020603050405020304"/>
                  </a:rPr>
                  <a:t>D</a:t>
                </a:r>
                <a:r>
                  <a:rPr lang="zh-CN" altLang="en-US" sz="2800" dirty="0">
                    <a:solidFill>
                      <a:schemeClr val="tx1"/>
                    </a:solidFill>
                    <a:latin typeface="Times New Roman" panose="02020603050405020304"/>
                    <a:ea typeface="黑体" panose="02010609060101010101" pitchFamily="49" charset="-122"/>
                    <a:cs typeface="Times New Roman" panose="02020603050405020304"/>
                  </a:rPr>
                  <a:t>维搜索空间的位置为</a:t>
                </a:r>
                <a14:m>
                  <m:oMath xmlns:m="http://schemas.openxmlformats.org/officeDocument/2006/math">
                    <m:sSub>
                      <m:sSubPr>
                        <m:ctrlP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ctrlPr>
                      </m:sSubPr>
                      <m:e>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𝑋</m:t>
                        </m:r>
                      </m:e>
                      <m:sub>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𝑖</m:t>
                        </m:r>
                      </m:sub>
                    </m:sSub>
                    <m:r>
                      <a:rPr lang="en-US" altLang="zh-CN" sz="2800" b="0" i="1" smtClean="0">
                        <a:solidFill>
                          <a:schemeClr val="tx1"/>
                        </a:solidFill>
                        <a:latin typeface="Cambria Math" panose="02040503050406030204" pitchFamily="18" charset="0"/>
                        <a:ea typeface="黑体" panose="02010609060101010101" pitchFamily="49" charset="-122"/>
                        <a:cs typeface="Times New Roman" panose="02020603050405020304"/>
                      </a:rPr>
                      <m:t>=(</m:t>
                    </m:r>
                    <m:sSubSup>
                      <m:sSubSupPr>
                        <m:ctrlPr>
                          <a:rPr lang="en-US" altLang="zh-CN" sz="2800" b="0" i="1" smtClean="0">
                            <a:solidFill>
                              <a:schemeClr val="tx1"/>
                            </a:solidFill>
                            <a:latin typeface="Cambria Math" panose="02040503050406030204" pitchFamily="18" charset="0"/>
                            <a:ea typeface="黑体" panose="02010609060101010101" pitchFamily="49" charset="-122"/>
                            <a:cs typeface="Times New Roman" panose="02020603050405020304"/>
                          </a:rPr>
                        </m:ctrlPr>
                      </m:sSubSupPr>
                      <m:e>
                        <m:r>
                          <a:rPr lang="en-US" altLang="zh-CN" sz="2800" b="0" i="1" smtClean="0">
                            <a:solidFill>
                              <a:schemeClr val="tx1"/>
                            </a:solidFill>
                            <a:latin typeface="Cambria Math" panose="02040503050406030204" pitchFamily="18" charset="0"/>
                            <a:ea typeface="黑体" panose="02010609060101010101" pitchFamily="49" charset="-122"/>
                            <a:cs typeface="Times New Roman" panose="02020603050405020304"/>
                          </a:rPr>
                          <m:t>𝑥</m:t>
                        </m:r>
                      </m:e>
                      <m:sub>
                        <m:r>
                          <a:rPr lang="en-US" altLang="zh-CN" sz="2800" b="0" i="1" smtClean="0">
                            <a:solidFill>
                              <a:schemeClr val="tx1"/>
                            </a:solidFill>
                            <a:latin typeface="Cambria Math" panose="02040503050406030204" pitchFamily="18" charset="0"/>
                            <a:ea typeface="黑体" panose="02010609060101010101" pitchFamily="49" charset="-122"/>
                            <a:cs typeface="Times New Roman" panose="02020603050405020304"/>
                          </a:rPr>
                          <m:t>𝑖</m:t>
                        </m:r>
                      </m:sub>
                      <m:sup>
                        <m:r>
                          <a:rPr lang="en-US" altLang="zh-CN" sz="2800" b="0" i="1" smtClean="0">
                            <a:solidFill>
                              <a:schemeClr val="tx1"/>
                            </a:solidFill>
                            <a:latin typeface="Cambria Math" panose="02040503050406030204" pitchFamily="18" charset="0"/>
                            <a:ea typeface="黑体" panose="02010609060101010101" pitchFamily="49" charset="-122"/>
                            <a:cs typeface="Times New Roman" panose="02020603050405020304"/>
                          </a:rPr>
                          <m:t>1</m:t>
                        </m:r>
                      </m:sup>
                    </m:sSubSup>
                    <m:r>
                      <a:rPr lang="en-US" altLang="zh-CN" sz="2800" b="0" i="1" smtClean="0">
                        <a:solidFill>
                          <a:schemeClr val="tx1"/>
                        </a:solidFill>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i="1">
                            <a:latin typeface="Cambria Math" panose="02040503050406030204" pitchFamily="18" charset="0"/>
                            <a:ea typeface="黑体" panose="02010609060101010101" pitchFamily="49" charset="-122"/>
                            <a:cs typeface="Times New Roman" panose="02020603050405020304"/>
                          </a:rPr>
                          <m:t>𝑥</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up>
                        <m:r>
                          <a:rPr lang="en-US" altLang="zh-CN" sz="2800" b="0" i="1" smtClean="0">
                            <a:latin typeface="Cambria Math" panose="02040503050406030204" pitchFamily="18" charset="0"/>
                            <a:ea typeface="黑体" panose="02010609060101010101" pitchFamily="49" charset="-122"/>
                            <a:cs typeface="Times New Roman" panose="02020603050405020304"/>
                          </a:rPr>
                          <m:t>2</m:t>
                        </m:r>
                      </m:sup>
                    </m:sSubSup>
                    <m:r>
                      <a:rPr lang="en-US" altLang="zh-CN" sz="2800" b="0" i="1" smtClean="0">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i="1">
                            <a:latin typeface="Cambria Math" panose="02040503050406030204" pitchFamily="18" charset="0"/>
                            <a:ea typeface="黑体" panose="02010609060101010101" pitchFamily="49" charset="-122"/>
                            <a:cs typeface="Times New Roman" panose="02020603050405020304"/>
                          </a:rPr>
                          <m:t>𝑥</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up>
                        <m:r>
                          <a:rPr lang="en-US" altLang="zh-CN" sz="2800" b="0" i="1" smtClean="0">
                            <a:latin typeface="Cambria Math" panose="02040503050406030204" pitchFamily="18" charset="0"/>
                            <a:ea typeface="黑体" panose="02010609060101010101" pitchFamily="49" charset="-122"/>
                            <a:cs typeface="Times New Roman" panose="02020603050405020304"/>
                          </a:rPr>
                          <m:t>𝐷</m:t>
                        </m:r>
                      </m:sup>
                    </m:sSubSup>
                    <m:r>
                      <a:rPr lang="en-US" altLang="zh-CN" sz="2800" b="0" i="1" smtClean="0">
                        <a:solidFill>
                          <a:schemeClr val="tx1"/>
                        </a:solidFill>
                        <a:latin typeface="Cambria Math" panose="02040503050406030204" pitchFamily="18" charset="0"/>
                        <a:ea typeface="黑体" panose="02010609060101010101" pitchFamily="49" charset="-122"/>
                        <a:cs typeface="Times New Roman" panose="02020603050405020304"/>
                      </a:rPr>
                      <m:t>)</m:t>
                    </m:r>
                    <m:r>
                      <a:rPr lang="zh-CN" altLang="en-US" sz="2800" i="1">
                        <a:latin typeface="Cambria Math" panose="02040503050406030204" pitchFamily="18" charset="0"/>
                        <a:ea typeface="黑体" panose="02010609060101010101" pitchFamily="49" charset="-122"/>
                        <a:cs typeface="Times New Roman" panose="02020603050405020304"/>
                      </a:rPr>
                      <m:t>，</m:t>
                    </m:r>
                  </m:oMath>
                </a14:m>
                <a:r>
                  <a:rPr lang="zh-CN" altLang="en-US" sz="2800" dirty="0">
                    <a:solidFill>
                      <a:schemeClr val="tx1"/>
                    </a:solidFill>
                    <a:latin typeface="Times New Roman" panose="02020603050405020304"/>
                    <a:ea typeface="黑体" panose="02010609060101010101" pitchFamily="49" charset="-122"/>
                    <a:cs typeface="Times New Roman" panose="02020603050405020304"/>
                  </a:rPr>
                  <a:t>每个粒子的位置就是一个潜在解。将</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a:rPr>
                        </m:ctrlPr>
                      </m:sSubPr>
                      <m:e>
                        <m:r>
                          <a:rPr lang="en-US" altLang="zh-CN" sz="2800" i="1">
                            <a:latin typeface="Cambria Math" panose="02040503050406030204" pitchFamily="18" charset="0"/>
                            <a:ea typeface="黑体" panose="02010609060101010101" pitchFamily="49" charset="-122"/>
                            <a:cs typeface="Times New Roman" panose="02020603050405020304"/>
                          </a:rPr>
                          <m:t>𝑋</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Sub>
                  </m:oMath>
                </a14:m>
                <a:r>
                  <a:rPr lang="zh-CN" altLang="en-US" sz="2800" dirty="0">
                    <a:solidFill>
                      <a:schemeClr val="tx1"/>
                    </a:solidFill>
                    <a:latin typeface="Times New Roman" panose="02020603050405020304"/>
                    <a:ea typeface="黑体" panose="02010609060101010101" pitchFamily="49" charset="-122"/>
                    <a:cs typeface="Times New Roman" panose="02020603050405020304"/>
                  </a:rPr>
                  <a:t>代入目标函数即可计算出其适应值，根据适应值大小衡量其优劣。</a:t>
                </a:r>
                <a:endParaRPr lang="en-US" altLang="zh-CN" sz="2800" dirty="0">
                  <a:solidFill>
                    <a:schemeClr val="tx1"/>
                  </a:solidFill>
                  <a:latin typeface="Times New Roman" panose="02020603050405020304"/>
                  <a:ea typeface="黑体" panose="02010609060101010101" pitchFamily="49" charset="-122"/>
                  <a:cs typeface="Times New Roman" panose="02020603050405020304"/>
                </a:endParaRPr>
              </a:p>
              <a:p>
                <a:pPr marL="449263" indent="-449263" algn="just">
                  <a:lnSpc>
                    <a:spcPct val="140000"/>
                  </a:lnSpc>
                  <a:buFont typeface="Wingdings" panose="05000000000000000000" pitchFamily="2" charset="2"/>
                  <a:buChar char="Ø"/>
                  <a:defRPr/>
                </a:pPr>
                <a:r>
                  <a:rPr lang="zh-CN" altLang="en-US" sz="2800" dirty="0">
                    <a:latin typeface="Times New Roman" panose="02020603050405020304"/>
                    <a:ea typeface="黑体" panose="02010609060101010101" pitchFamily="49" charset="-122"/>
                    <a:cs typeface="Times New Roman" panose="02020603050405020304"/>
                  </a:rPr>
                  <a:t>粒子个体经历过的最好位置记为</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a:rPr>
                        </m:ctrlPr>
                      </m:sSubPr>
                      <m:e>
                        <m:r>
                          <a:rPr lang="en-US" altLang="zh-CN" sz="2800" b="0" i="1" smtClean="0">
                            <a:latin typeface="Cambria Math" panose="02040503050406030204" pitchFamily="18" charset="0"/>
                            <a:ea typeface="黑体" panose="02010609060101010101" pitchFamily="49" charset="-122"/>
                            <a:cs typeface="Times New Roman" panose="02020603050405020304"/>
                          </a:rPr>
                          <m:t>𝑃</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Sub>
                    <m:r>
                      <a:rPr lang="en-US" altLang="zh-CN" sz="2800" i="1">
                        <a:latin typeface="Cambria Math" panose="02040503050406030204" pitchFamily="18" charset="0"/>
                        <a:ea typeface="黑体" panose="02010609060101010101" pitchFamily="49" charset="-122"/>
                        <a:cs typeface="Times New Roman" panose="02020603050405020304"/>
                      </a:rPr>
                      <m:t>=</m:t>
                    </m:r>
                    <m:d>
                      <m:dPr>
                        <m:ctrlPr>
                          <a:rPr lang="en-US" altLang="zh-CN" sz="2800" i="1">
                            <a:latin typeface="Cambria Math" panose="02040503050406030204" pitchFamily="18" charset="0"/>
                            <a:ea typeface="黑体" panose="02010609060101010101" pitchFamily="49" charset="-122"/>
                            <a:cs typeface="Times New Roman" panose="02020603050405020304"/>
                          </a:rPr>
                        </m:ctrlPr>
                      </m:dPr>
                      <m:e>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b="0" i="1" smtClean="0">
                                <a:latin typeface="Cambria Math" panose="02040503050406030204" pitchFamily="18" charset="0"/>
                                <a:ea typeface="黑体" panose="02010609060101010101" pitchFamily="49" charset="-122"/>
                                <a:cs typeface="Times New Roman" panose="02020603050405020304"/>
                              </a:rPr>
                              <m:t>𝑝</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up>
                            <m:r>
                              <a:rPr lang="en-US" altLang="zh-CN" sz="2800" i="1">
                                <a:latin typeface="Cambria Math" panose="02040503050406030204" pitchFamily="18" charset="0"/>
                                <a:ea typeface="黑体" panose="02010609060101010101" pitchFamily="49" charset="-122"/>
                                <a:cs typeface="Times New Roman" panose="02020603050405020304"/>
                              </a:rPr>
                              <m:t>1</m:t>
                            </m:r>
                          </m:sup>
                        </m:sSubSup>
                        <m:r>
                          <a:rPr lang="en-US" altLang="zh-CN" sz="2800" i="1">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b="0" i="1" smtClean="0">
                                <a:latin typeface="Cambria Math" panose="02040503050406030204" pitchFamily="18" charset="0"/>
                                <a:ea typeface="黑体" panose="02010609060101010101" pitchFamily="49" charset="-122"/>
                                <a:cs typeface="Times New Roman" panose="02020603050405020304"/>
                              </a:rPr>
                              <m:t>𝑝</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up>
                            <m:r>
                              <a:rPr lang="en-US" altLang="zh-CN" sz="2800" i="1">
                                <a:latin typeface="Cambria Math" panose="02040503050406030204" pitchFamily="18" charset="0"/>
                                <a:ea typeface="黑体" panose="02010609060101010101" pitchFamily="49" charset="-122"/>
                                <a:cs typeface="Times New Roman" panose="02020603050405020304"/>
                              </a:rPr>
                              <m:t>2</m:t>
                            </m:r>
                          </m:sup>
                        </m:sSubSup>
                        <m:r>
                          <a:rPr lang="en-US" altLang="zh-CN" sz="2800" i="1">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b="0" i="1" smtClean="0">
                                <a:latin typeface="Cambria Math" panose="02040503050406030204" pitchFamily="18" charset="0"/>
                                <a:ea typeface="黑体" panose="02010609060101010101" pitchFamily="49" charset="-122"/>
                                <a:cs typeface="Times New Roman" panose="02020603050405020304"/>
                              </a:rPr>
                              <m:t>𝑝</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up>
                            <m:r>
                              <a:rPr lang="en-US" altLang="zh-CN" sz="2800" i="1">
                                <a:latin typeface="Cambria Math" panose="02040503050406030204" pitchFamily="18" charset="0"/>
                                <a:ea typeface="黑体" panose="02010609060101010101" pitchFamily="49" charset="-122"/>
                                <a:cs typeface="Times New Roman" panose="02020603050405020304"/>
                              </a:rPr>
                              <m:t>𝐷</m:t>
                            </m:r>
                          </m:sup>
                        </m:sSubSup>
                      </m:e>
                    </m:d>
                  </m:oMath>
                </a14:m>
                <a:r>
                  <a:rPr lang="zh-CN" altLang="en-US" sz="2800" dirty="0">
                    <a:solidFill>
                      <a:schemeClr val="tx1"/>
                    </a:solidFill>
                    <a:latin typeface="Times New Roman" panose="02020603050405020304"/>
                    <a:ea typeface="黑体" panose="02010609060101010101" pitchFamily="49" charset="-122"/>
                    <a:cs typeface="Times New Roman" panose="02020603050405020304"/>
                  </a:rPr>
                  <a:t>，整个群体所有粒子经历过的最好位置记为</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a:rPr>
                        </m:ctrlPr>
                      </m:sSubPr>
                      <m:e>
                        <m:r>
                          <a:rPr lang="en-US" altLang="zh-CN" sz="2800" i="1">
                            <a:latin typeface="Cambria Math" panose="02040503050406030204" pitchFamily="18" charset="0"/>
                            <a:ea typeface="黑体" panose="02010609060101010101" pitchFamily="49" charset="-122"/>
                            <a:cs typeface="Times New Roman" panose="02020603050405020304"/>
                          </a:rPr>
                          <m:t>𝑃</m:t>
                        </m:r>
                      </m:e>
                      <m:sub>
                        <m:r>
                          <a:rPr lang="en-US" altLang="zh-CN" sz="2800" b="0" i="1" smtClean="0">
                            <a:latin typeface="Cambria Math" panose="02040503050406030204" pitchFamily="18" charset="0"/>
                            <a:ea typeface="黑体" panose="02010609060101010101" pitchFamily="49" charset="-122"/>
                            <a:cs typeface="Times New Roman" panose="02020603050405020304"/>
                          </a:rPr>
                          <m:t>𝑔</m:t>
                        </m:r>
                      </m:sub>
                    </m:sSub>
                    <m:r>
                      <a:rPr lang="en-US" altLang="zh-CN" sz="2800" i="1">
                        <a:latin typeface="Cambria Math" panose="02040503050406030204" pitchFamily="18" charset="0"/>
                        <a:ea typeface="黑体" panose="02010609060101010101" pitchFamily="49" charset="-122"/>
                        <a:cs typeface="Times New Roman" panose="02020603050405020304"/>
                      </a:rPr>
                      <m:t>=</m:t>
                    </m:r>
                    <m:d>
                      <m:dPr>
                        <m:ctrlPr>
                          <a:rPr lang="en-US" altLang="zh-CN" sz="2800" i="1">
                            <a:latin typeface="Cambria Math" panose="02040503050406030204" pitchFamily="18" charset="0"/>
                            <a:ea typeface="黑体" panose="02010609060101010101" pitchFamily="49" charset="-122"/>
                            <a:cs typeface="Times New Roman" panose="02020603050405020304"/>
                          </a:rPr>
                        </m:ctrlPr>
                      </m:dPr>
                      <m:e>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i="1">
                                <a:latin typeface="Cambria Math" panose="02040503050406030204" pitchFamily="18" charset="0"/>
                                <a:ea typeface="黑体" panose="02010609060101010101" pitchFamily="49" charset="-122"/>
                                <a:cs typeface="Times New Roman" panose="02020603050405020304"/>
                              </a:rPr>
                              <m:t>𝑝</m:t>
                            </m:r>
                          </m:e>
                          <m:sub>
                            <m:r>
                              <a:rPr lang="en-US" altLang="zh-CN" sz="2800" b="0" i="1" smtClean="0">
                                <a:latin typeface="Cambria Math" panose="02040503050406030204" pitchFamily="18" charset="0"/>
                                <a:ea typeface="黑体" panose="02010609060101010101" pitchFamily="49" charset="-122"/>
                                <a:cs typeface="Times New Roman" panose="02020603050405020304"/>
                              </a:rPr>
                              <m:t>𝑔</m:t>
                            </m:r>
                          </m:sub>
                          <m:sup>
                            <m:r>
                              <a:rPr lang="en-US" altLang="zh-CN" sz="2800" i="1">
                                <a:latin typeface="Cambria Math" panose="02040503050406030204" pitchFamily="18" charset="0"/>
                                <a:ea typeface="黑体" panose="02010609060101010101" pitchFamily="49" charset="-122"/>
                                <a:cs typeface="Times New Roman" panose="02020603050405020304"/>
                              </a:rPr>
                              <m:t>1</m:t>
                            </m:r>
                          </m:sup>
                        </m:sSubSup>
                        <m:r>
                          <a:rPr lang="en-US" altLang="zh-CN" sz="2800" i="1">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i="1">
                                <a:latin typeface="Cambria Math" panose="02040503050406030204" pitchFamily="18" charset="0"/>
                                <a:ea typeface="黑体" panose="02010609060101010101" pitchFamily="49" charset="-122"/>
                                <a:cs typeface="Times New Roman" panose="02020603050405020304"/>
                              </a:rPr>
                              <m:t>𝑝</m:t>
                            </m:r>
                          </m:e>
                          <m:sub>
                            <m:r>
                              <a:rPr lang="en-US" altLang="zh-CN" sz="2800" b="0" i="1" smtClean="0">
                                <a:latin typeface="Cambria Math" panose="02040503050406030204" pitchFamily="18" charset="0"/>
                                <a:ea typeface="黑体" panose="02010609060101010101" pitchFamily="49" charset="-122"/>
                                <a:cs typeface="Times New Roman" panose="02020603050405020304"/>
                              </a:rPr>
                              <m:t>𝑔</m:t>
                            </m:r>
                          </m:sub>
                          <m:sup>
                            <m:r>
                              <a:rPr lang="en-US" altLang="zh-CN" sz="2800" i="1">
                                <a:latin typeface="Cambria Math" panose="02040503050406030204" pitchFamily="18" charset="0"/>
                                <a:ea typeface="黑体" panose="02010609060101010101" pitchFamily="49" charset="-122"/>
                                <a:cs typeface="Times New Roman" panose="02020603050405020304"/>
                              </a:rPr>
                              <m:t>2</m:t>
                            </m:r>
                          </m:sup>
                        </m:sSubSup>
                        <m:r>
                          <a:rPr lang="en-US" altLang="zh-CN" sz="2800" i="1">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i="1">
                                <a:latin typeface="Cambria Math" panose="02040503050406030204" pitchFamily="18" charset="0"/>
                                <a:ea typeface="黑体" panose="02010609060101010101" pitchFamily="49" charset="-122"/>
                                <a:cs typeface="Times New Roman" panose="02020603050405020304"/>
                              </a:rPr>
                              <m:t>𝑝</m:t>
                            </m:r>
                          </m:e>
                          <m:sub>
                            <m:r>
                              <a:rPr lang="en-US" altLang="zh-CN" sz="2800" b="0" i="1" smtClean="0">
                                <a:latin typeface="Cambria Math" panose="02040503050406030204" pitchFamily="18" charset="0"/>
                                <a:ea typeface="黑体" panose="02010609060101010101" pitchFamily="49" charset="-122"/>
                                <a:cs typeface="Times New Roman" panose="02020603050405020304"/>
                              </a:rPr>
                              <m:t>𝑔</m:t>
                            </m:r>
                          </m:sub>
                          <m:sup>
                            <m:r>
                              <a:rPr lang="en-US" altLang="zh-CN" sz="2800" i="1">
                                <a:latin typeface="Cambria Math" panose="02040503050406030204" pitchFamily="18" charset="0"/>
                                <a:ea typeface="黑体" panose="02010609060101010101" pitchFamily="49" charset="-122"/>
                                <a:cs typeface="Times New Roman" panose="02020603050405020304"/>
                              </a:rPr>
                              <m:t>𝐷</m:t>
                            </m:r>
                          </m:sup>
                        </m:sSubSup>
                      </m:e>
                    </m:d>
                  </m:oMath>
                </a14:m>
                <a:endParaRPr lang="en-US" altLang="zh-CN" sz="2800" dirty="0">
                  <a:solidFill>
                    <a:schemeClr val="tx1"/>
                  </a:solidFill>
                  <a:latin typeface="Times New Roman" panose="02020603050405020304"/>
                  <a:ea typeface="黑体" panose="02010609060101010101" pitchFamily="49" charset="-122"/>
                  <a:cs typeface="Times New Roman" panose="02020603050405020304"/>
                </a:endParaRPr>
              </a:p>
            </p:txBody>
          </p:sp>
        </mc:Choice>
        <mc:Fallback xmlns="">
          <p:sp>
            <p:nvSpPr>
              <p:cNvPr id="5" name="矩形 4"/>
              <p:cNvSpPr>
                <a:spLocks noRot="1" noChangeAspect="1" noMove="1" noResize="1" noEditPoints="1" noAdjustHandles="1" noChangeArrowheads="1" noChangeShapeType="1" noTextEdit="1"/>
              </p:cNvSpPr>
              <p:nvPr/>
            </p:nvSpPr>
            <p:spPr>
              <a:xfrm>
                <a:off x="389542" y="1033556"/>
                <a:ext cx="8304632" cy="5071453"/>
              </a:xfrm>
              <a:prstGeom prst="rect">
                <a:avLst/>
              </a:prstGeom>
              <a:blipFill>
                <a:blip r:embed="rId3"/>
                <a:stretch>
                  <a:fillRect l="-1322" r="-1468" b="-1324"/>
                </a:stretch>
              </a:blipFill>
            </p:spPr>
            <p:txBody>
              <a:bodyPr/>
              <a:lstStyle/>
              <a:p>
                <a:r>
                  <a:rPr lang="zh-CN" altLang="en-US">
                    <a:noFill/>
                  </a:rPr>
                  <a:t> </a:t>
                </a:r>
              </a:p>
            </p:txBody>
          </p:sp>
        </mc:Fallback>
      </mc:AlternateContent>
      <p:sp>
        <p:nvSpPr>
          <p:cNvPr id="6" name="Rectangle 2">
            <a:extLst>
              <a:ext uri="{FF2B5EF4-FFF2-40B4-BE49-F238E27FC236}">
                <a16:creationId xmlns:a16="http://schemas.microsoft.com/office/drawing/2014/main" id="{83E2B412-9C45-FCD0-CF41-23EFDD505EC1}"/>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粒子群算法的原理</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40354883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389542" y="1011434"/>
                <a:ext cx="8304632" cy="5105372"/>
              </a:xfrm>
              <a:prstGeom prst="rect">
                <a:avLst/>
              </a:prstGeom>
            </p:spPr>
            <p:txBody>
              <a:bodyPr wrap="square">
                <a:spAutoFit/>
              </a:bodyPr>
              <a:lstStyle/>
              <a:p>
                <a:pPr marL="449263" indent="-449263">
                  <a:lnSpc>
                    <a:spcPct val="150000"/>
                  </a:lnSpc>
                  <a:buFont typeface="Wingdings" panose="05000000000000000000" pitchFamily="2" charset="2"/>
                  <a:buChar char="Ø"/>
                  <a:defRPr/>
                </a:pPr>
                <a:r>
                  <a:rPr lang="zh-CN" altLang="en-US" sz="2800" dirty="0">
                    <a:latin typeface="Times New Roman" panose="02020603050405020304"/>
                    <a:ea typeface="黑体" panose="02010609060101010101" pitchFamily="49" charset="-122"/>
                    <a:cs typeface="Times New Roman" panose="02020603050405020304"/>
                  </a:rPr>
                  <a:t>第</a:t>
                </a:r>
                <a:r>
                  <a:rPr lang="en-US" altLang="zh-CN" sz="2800" i="1" dirty="0" err="1">
                    <a:latin typeface="Times New Roman" panose="02020603050405020304"/>
                    <a:ea typeface="黑体" panose="02010609060101010101" pitchFamily="49" charset="-122"/>
                    <a:cs typeface="Times New Roman" panose="02020603050405020304"/>
                  </a:rPr>
                  <a:t>i</a:t>
                </a:r>
                <a:r>
                  <a:rPr lang="zh-CN" altLang="en-US" sz="2800" dirty="0">
                    <a:latin typeface="Times New Roman" panose="02020603050405020304"/>
                    <a:ea typeface="黑体" panose="02010609060101010101" pitchFamily="49" charset="-122"/>
                    <a:cs typeface="Times New Roman" panose="02020603050405020304"/>
                  </a:rPr>
                  <a:t>个粒子的速度记为</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a:rPr>
                        </m:ctrlPr>
                      </m:sSubPr>
                      <m:e>
                        <m:r>
                          <a:rPr lang="en-US" altLang="zh-CN" sz="2800" b="0" i="1" smtClean="0">
                            <a:latin typeface="Cambria Math" panose="02040503050406030204" pitchFamily="18" charset="0"/>
                            <a:ea typeface="黑体" panose="02010609060101010101" pitchFamily="49" charset="-122"/>
                            <a:cs typeface="Times New Roman" panose="02020603050405020304"/>
                          </a:rPr>
                          <m:t>𝑉</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Sub>
                    <m:r>
                      <a:rPr lang="en-US" altLang="zh-CN" sz="2800" i="1">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b="0" i="1" smtClean="0">
                            <a:latin typeface="Cambria Math" panose="02040503050406030204" pitchFamily="18" charset="0"/>
                            <a:ea typeface="黑体" panose="02010609060101010101" pitchFamily="49" charset="-122"/>
                            <a:cs typeface="Times New Roman" panose="02020603050405020304"/>
                          </a:rPr>
                          <m:t>𝑣</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up>
                        <m:r>
                          <a:rPr lang="en-US" altLang="zh-CN" sz="2800" i="1">
                            <a:latin typeface="Cambria Math" panose="02040503050406030204" pitchFamily="18" charset="0"/>
                            <a:ea typeface="黑体" panose="02010609060101010101" pitchFamily="49" charset="-122"/>
                            <a:cs typeface="Times New Roman" panose="02020603050405020304"/>
                          </a:rPr>
                          <m:t>1</m:t>
                        </m:r>
                      </m:sup>
                    </m:sSubSup>
                    <m:r>
                      <a:rPr lang="en-US" altLang="zh-CN" sz="2800" i="1">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b="0" i="1" smtClean="0">
                            <a:latin typeface="Cambria Math" panose="02040503050406030204" pitchFamily="18" charset="0"/>
                            <a:ea typeface="黑体" panose="02010609060101010101" pitchFamily="49" charset="-122"/>
                            <a:cs typeface="Times New Roman" panose="02020603050405020304"/>
                          </a:rPr>
                          <m:t>𝑣</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up>
                        <m:r>
                          <a:rPr lang="en-US" altLang="zh-CN" sz="2800" i="1">
                            <a:latin typeface="Cambria Math" panose="02040503050406030204" pitchFamily="18" charset="0"/>
                            <a:ea typeface="黑体" panose="02010609060101010101" pitchFamily="49" charset="-122"/>
                            <a:cs typeface="Times New Roman" panose="02020603050405020304"/>
                          </a:rPr>
                          <m:t>2</m:t>
                        </m:r>
                      </m:sup>
                    </m:sSubSup>
                    <m:r>
                      <a:rPr lang="en-US" altLang="zh-CN" sz="2800" i="1">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b="0" i="1" smtClean="0">
                            <a:latin typeface="Cambria Math" panose="02040503050406030204" pitchFamily="18" charset="0"/>
                            <a:ea typeface="黑体" panose="02010609060101010101" pitchFamily="49" charset="-122"/>
                            <a:cs typeface="Times New Roman" panose="02020603050405020304"/>
                          </a:rPr>
                          <m:t>𝑣</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up>
                        <m:r>
                          <a:rPr lang="en-US" altLang="zh-CN" sz="2800" i="1">
                            <a:latin typeface="Cambria Math" panose="02040503050406030204" pitchFamily="18" charset="0"/>
                            <a:ea typeface="黑体" panose="02010609060101010101" pitchFamily="49" charset="-122"/>
                            <a:cs typeface="Times New Roman" panose="02020603050405020304"/>
                          </a:rPr>
                          <m:t>𝐷</m:t>
                        </m:r>
                      </m:sup>
                    </m:sSubSup>
                    <m:r>
                      <a:rPr lang="en-US" altLang="zh-CN" sz="2800" i="1">
                        <a:latin typeface="Cambria Math" panose="02040503050406030204" pitchFamily="18" charset="0"/>
                        <a:ea typeface="黑体" panose="02010609060101010101" pitchFamily="49" charset="-122"/>
                        <a:cs typeface="Times New Roman" panose="02020603050405020304"/>
                      </a:rPr>
                      <m:t>)</m:t>
                    </m:r>
                  </m:oMath>
                </a14:m>
                <a:endParaRPr lang="en-US" altLang="zh-CN" sz="2800" dirty="0">
                  <a:ea typeface="黑体" panose="02010609060101010101" pitchFamily="49" charset="-122"/>
                  <a:cs typeface="Times New Roman" panose="02020603050405020304"/>
                </a:endParaRPr>
              </a:p>
              <a:p>
                <a:pPr marL="449263" indent="-449263" algn="just">
                  <a:lnSpc>
                    <a:spcPct val="150000"/>
                  </a:lnSpc>
                  <a:buFont typeface="Wingdings" panose="05000000000000000000" pitchFamily="2" charset="2"/>
                  <a:buChar char="Ø"/>
                  <a:defRPr/>
                </a:pPr>
                <a:r>
                  <a:rPr lang="zh-CN" altLang="en-US" sz="2800" dirty="0">
                    <a:solidFill>
                      <a:schemeClr val="tx1"/>
                    </a:solidFill>
                    <a:latin typeface="Times New Roman" panose="02020603050405020304"/>
                    <a:ea typeface="黑体" panose="02010609060101010101" pitchFamily="49" charset="-122"/>
                    <a:cs typeface="Times New Roman" panose="02020603050405020304"/>
                  </a:rPr>
                  <a:t>粒子群算法采用下列公式对粒子所在的位置不断更新（单位时间</a:t>
                </a:r>
                <a:r>
                  <a:rPr lang="en-US" altLang="zh-CN" sz="2800" dirty="0">
                    <a:solidFill>
                      <a:schemeClr val="tx1"/>
                    </a:solidFill>
                    <a:latin typeface="Times New Roman" panose="02020603050405020304"/>
                    <a:ea typeface="黑体" panose="02010609060101010101" pitchFamily="49" charset="-122"/>
                    <a:cs typeface="Times New Roman" panose="02020603050405020304"/>
                  </a:rPr>
                  <a:t>1</a:t>
                </a:r>
                <a:r>
                  <a:rPr lang="zh-CN" altLang="en-US" sz="2800" dirty="0">
                    <a:solidFill>
                      <a:schemeClr val="tx1"/>
                    </a:solidFill>
                    <a:latin typeface="Times New Roman" panose="02020603050405020304"/>
                    <a:ea typeface="黑体" panose="02010609060101010101" pitchFamily="49" charset="-122"/>
                    <a:cs typeface="Times New Roman" panose="02020603050405020304"/>
                  </a:rPr>
                  <a:t>）：</a:t>
                </a:r>
                <a:endParaRPr lang="en-US" altLang="zh-CN" sz="2800" i="1" dirty="0">
                  <a:solidFill>
                    <a:schemeClr val="tx1"/>
                  </a:solidFill>
                  <a:latin typeface="Cambria Math" panose="02040503050406030204" pitchFamily="18" charset="0"/>
                  <a:ea typeface="黑体" panose="02010609060101010101" pitchFamily="49" charset="-122"/>
                  <a:cs typeface="Times New Roman" panose="02020603050405020304"/>
                </a:endParaRPr>
              </a:p>
              <a:p>
                <a:pPr algn="just">
                  <a:lnSpc>
                    <a:spcPct val="150000"/>
                  </a:lnSpc>
                  <a:defRPr/>
                </a:pPr>
                <a14:m>
                  <m:oMathPara xmlns:m="http://schemas.openxmlformats.org/officeDocument/2006/math">
                    <m:oMathParaPr>
                      <m:jc m:val="centerGroup"/>
                    </m:oMathParaPr>
                    <m:oMath xmlns:m="http://schemas.openxmlformats.org/officeDocument/2006/math">
                      <m:sSubSup>
                        <m:sSubSupPr>
                          <m:ctrlP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ctrlPr>
                        </m:sSubSupPr>
                        <m:e>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𝑣</m:t>
                          </m:r>
                        </m:e>
                        <m:sub>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𝑖</m:t>
                          </m:r>
                        </m:sub>
                        <m:sup>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𝑑</m:t>
                          </m:r>
                        </m:sup>
                      </m:sSubSup>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m:t>
                      </m:r>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𝑤</m:t>
                      </m:r>
                      <m:sSubSup>
                        <m:sSubSupPr>
                          <m:ctrlP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ctrlPr>
                        </m:sSubSupPr>
                        <m:e>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𝑣</m:t>
                          </m:r>
                        </m:e>
                        <m:sub>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𝑖</m:t>
                          </m:r>
                        </m:sub>
                        <m:sup>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𝑑</m:t>
                          </m:r>
                        </m:sup>
                      </m:sSub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m:t>
                      </m:r>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𝑐</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1</m:t>
                          </m:r>
                        </m:sub>
                      </m:sSub>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𝑟</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1</m:t>
                          </m:r>
                        </m:sub>
                      </m:sSub>
                      <m:d>
                        <m:d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dPr>
                        <m:e>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𝑝</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𝑖</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𝑑</m:t>
                              </m:r>
                            </m:sup>
                          </m:sSub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m:t>
                          </m: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𝑥</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𝑖</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𝑑</m:t>
                              </m:r>
                            </m:sup>
                          </m:sSubSup>
                        </m:e>
                      </m:d>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m:t>
                      </m:r>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𝑐</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2</m:t>
                          </m:r>
                        </m:sub>
                      </m:sSub>
                      <m:sSub>
                        <m:sSub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sSub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𝑟</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2</m:t>
                          </m:r>
                        </m:sub>
                      </m:sSub>
                      <m:d>
                        <m:d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dPr>
                        <m:e>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𝑝</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𝑔</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𝑑</m:t>
                              </m:r>
                            </m:sup>
                          </m:sSub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m:t>
                          </m: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𝑥</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𝑖</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𝑑</m:t>
                              </m:r>
                            </m:sup>
                          </m:sSubSup>
                        </m:e>
                      </m:d>
                    </m:oMath>
                  </m:oMathPara>
                </a14:m>
                <a:endParaRPr lang="en-US" altLang="zh-CN" sz="2800" i="1" dirty="0">
                  <a:solidFill>
                    <a:schemeClr val="tx1"/>
                  </a:solidFill>
                  <a:latin typeface="Cambria Math" panose="02040503050406030204" pitchFamily="18" charset="0"/>
                  <a:ea typeface="Cambria Math" panose="02040503050406030204" pitchFamily="18" charset="0"/>
                  <a:cs typeface="Times New Roman" panose="02020603050405020304"/>
                </a:endParaRPr>
              </a:p>
              <a:p>
                <a:pPr algn="just">
                  <a:lnSpc>
                    <a:spcPct val="150000"/>
                  </a:lnSpc>
                  <a:buClr>
                    <a:srgbClr val="C00000"/>
                  </a:buClr>
                  <a:defRPr/>
                </a:pPr>
                <a14:m>
                  <m:oMathPara xmlns:m="http://schemas.openxmlformats.org/officeDocument/2006/math">
                    <m:oMathParaPr>
                      <m:jc m:val="center"/>
                    </m:oMathParaPr>
                    <m:oMath xmlns:m="http://schemas.openxmlformats.org/officeDocument/2006/math">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      </m:t>
                      </m: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𝑥</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𝑖</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𝑑</m:t>
                          </m:r>
                        </m:sup>
                      </m:sSub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m:t>
                      </m:r>
                      <m:sSubSup>
                        <m:sSubSupPr>
                          <m:ctrlP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ctrlPr>
                        </m:sSubSupPr>
                        <m:e>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𝑥</m:t>
                          </m:r>
                        </m:e>
                        <m:sub>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𝑖</m:t>
                          </m:r>
                        </m:sub>
                        <m: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𝑑</m:t>
                          </m:r>
                        </m:sup>
                      </m:sSubSup>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m:t>
                      </m:r>
                      <m:r>
                        <a:rPr lang="en-US" altLang="zh-CN" sz="2800" i="1">
                          <a:solidFill>
                            <a:schemeClr val="tx1"/>
                          </a:solidFill>
                          <a:latin typeface="Cambria Math" panose="02040503050406030204" pitchFamily="18" charset="0"/>
                          <a:ea typeface="Cambria Math" panose="02040503050406030204" pitchFamily="18" charset="0"/>
                          <a:cs typeface="Times New Roman" panose="02020603050405020304"/>
                        </a:rPr>
                        <m:t>𝛼</m:t>
                      </m:r>
                      <m:sSubSup>
                        <m:sSubSupPr>
                          <m:ctrlP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ctrlPr>
                        </m:sSubSupPr>
                        <m:e>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𝑣</m:t>
                          </m:r>
                        </m:e>
                        <m:sub>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𝑖</m:t>
                          </m:r>
                        </m:sub>
                        <m:sup>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𝑑</m:t>
                          </m:r>
                        </m:sup>
                      </m:sSubSup>
                      <m:r>
                        <a:rPr lang="en-US" altLang="zh-CN" sz="2800" i="1">
                          <a:solidFill>
                            <a:schemeClr val="tx1"/>
                          </a:solidFill>
                          <a:latin typeface="Cambria Math" panose="02040503050406030204" pitchFamily="18" charset="0"/>
                          <a:ea typeface="黑体" panose="02010609060101010101" pitchFamily="49" charset="-122"/>
                          <a:cs typeface="Times New Roman" panose="02020603050405020304"/>
                        </a:rPr>
                        <m:t>   </m:t>
                      </m:r>
                    </m:oMath>
                  </m:oMathPara>
                </a14:m>
                <a:endParaRPr lang="en-US" altLang="zh-CN" sz="2800" dirty="0">
                  <a:solidFill>
                    <a:schemeClr val="tx1"/>
                  </a:solidFill>
                  <a:latin typeface="Times New Roman" panose="02020603050405020304"/>
                  <a:ea typeface="黑体" panose="02010609060101010101" pitchFamily="49" charset="-122"/>
                  <a:cs typeface="Times New Roman" panose="02020603050405020304"/>
                </a:endParaRPr>
              </a:p>
              <a:p>
                <a:pPr indent="449263" algn="just">
                  <a:lnSpc>
                    <a:spcPct val="150000"/>
                  </a:lnSpc>
                  <a:defRPr/>
                </a:pPr>
                <a:r>
                  <a:rPr lang="zh-CN" altLang="en-US" sz="2400" dirty="0">
                    <a:latin typeface="Times New Roman" panose="02020603050405020304"/>
                    <a:ea typeface="黑体" panose="02010609060101010101" pitchFamily="49" charset="-122"/>
                    <a:cs typeface="Times New Roman" panose="02020603050405020304"/>
                  </a:rPr>
                  <a:t>其中，</a:t>
                </a:r>
                <a:r>
                  <a:rPr lang="en-US" altLang="zh-CN" sz="2400" i="1" dirty="0" err="1">
                    <a:latin typeface="Times New Roman" panose="02020603050405020304"/>
                    <a:ea typeface="黑体" panose="02010609060101010101" pitchFamily="49" charset="-122"/>
                    <a:cs typeface="Times New Roman" panose="02020603050405020304"/>
                  </a:rPr>
                  <a:t>i</a:t>
                </a:r>
                <a:r>
                  <a:rPr lang="en-US" altLang="zh-CN" sz="2400" dirty="0">
                    <a:latin typeface="Times New Roman" panose="02020603050405020304"/>
                    <a:ea typeface="黑体" panose="02010609060101010101" pitchFamily="49" charset="-122"/>
                    <a:cs typeface="Times New Roman" panose="02020603050405020304"/>
                  </a:rPr>
                  <a:t>=1,2,…,</a:t>
                </a:r>
                <a:r>
                  <a:rPr lang="en-US" altLang="zh-CN" sz="2400" i="1" dirty="0">
                    <a:latin typeface="Times New Roman" panose="02020603050405020304"/>
                    <a:ea typeface="黑体" panose="02010609060101010101" pitchFamily="49" charset="-122"/>
                    <a:cs typeface="Times New Roman" panose="02020603050405020304"/>
                  </a:rPr>
                  <a:t>m</a:t>
                </a:r>
                <a:r>
                  <a:rPr lang="zh-CN" altLang="en-US" sz="2400" dirty="0">
                    <a:latin typeface="Times New Roman" panose="02020603050405020304"/>
                    <a:ea typeface="黑体" panose="02010609060101010101" pitchFamily="49" charset="-122"/>
                    <a:cs typeface="Times New Roman" panose="02020603050405020304"/>
                  </a:rPr>
                  <a:t>；</a:t>
                </a:r>
                <a:r>
                  <a:rPr lang="en-US" altLang="zh-CN" sz="2400" i="1" dirty="0">
                    <a:latin typeface="Times New Roman" panose="02020603050405020304"/>
                    <a:ea typeface="黑体" panose="02010609060101010101" pitchFamily="49" charset="-122"/>
                    <a:cs typeface="Times New Roman" panose="02020603050405020304"/>
                  </a:rPr>
                  <a:t>d</a:t>
                </a:r>
                <a:r>
                  <a:rPr lang="en-US" altLang="zh-CN" sz="2400" dirty="0">
                    <a:latin typeface="Times New Roman" panose="02020603050405020304"/>
                    <a:ea typeface="黑体" panose="02010609060101010101" pitchFamily="49" charset="-122"/>
                    <a:cs typeface="Times New Roman" panose="02020603050405020304"/>
                  </a:rPr>
                  <a:t>=1,2,…,</a:t>
                </a:r>
                <a:r>
                  <a:rPr lang="en-US" altLang="zh-CN" sz="2400" i="1" dirty="0">
                    <a:latin typeface="Times New Roman" panose="02020603050405020304"/>
                    <a:ea typeface="黑体" panose="02010609060101010101" pitchFamily="49" charset="-122"/>
                    <a:cs typeface="Times New Roman" panose="02020603050405020304"/>
                  </a:rPr>
                  <a:t>D</a:t>
                </a:r>
                <a:r>
                  <a:rPr lang="zh-CN" altLang="en-US" sz="2400" dirty="0">
                    <a:latin typeface="Times New Roman" panose="02020603050405020304"/>
                    <a:ea typeface="黑体" panose="02010609060101010101" pitchFamily="49" charset="-122"/>
                    <a:cs typeface="Times New Roman" panose="02020603050405020304"/>
                  </a:rPr>
                  <a:t>；</a:t>
                </a:r>
                <a14:m>
                  <m:oMath xmlns:m="http://schemas.openxmlformats.org/officeDocument/2006/math">
                    <m:r>
                      <a:rPr lang="en-US" altLang="zh-CN" sz="2400" i="1">
                        <a:latin typeface="Cambria Math" panose="02040503050406030204" pitchFamily="18" charset="0"/>
                        <a:ea typeface="黑体" panose="02010609060101010101" pitchFamily="49" charset="-122"/>
                        <a:cs typeface="Times New Roman" panose="02020603050405020304"/>
                      </a:rPr>
                      <m:t>𝑤</m:t>
                    </m:r>
                    <m:r>
                      <a:rPr lang="zh-CN" altLang="en-US" sz="2400" i="1">
                        <a:latin typeface="Cambria Math" panose="02040503050406030204" pitchFamily="18" charset="0"/>
                        <a:ea typeface="黑体" panose="02010609060101010101" pitchFamily="49" charset="-122"/>
                        <a:cs typeface="Times New Roman" panose="02020603050405020304"/>
                      </a:rPr>
                      <m:t>是</m:t>
                    </m:r>
                  </m:oMath>
                </a14:m>
                <a:r>
                  <a:rPr lang="zh-CN" altLang="en-US" sz="2400" dirty="0">
                    <a:latin typeface="Times New Roman" panose="02020603050405020304"/>
                    <a:ea typeface="黑体" panose="02010609060101010101" pitchFamily="49" charset="-122"/>
                    <a:cs typeface="Times New Roman" panose="02020603050405020304"/>
                  </a:rPr>
                  <a:t>非负数，称为惯性因子；加速常数</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cs typeface="Times New Roman" panose="02020603050405020304"/>
                          </a:rPr>
                        </m:ctrlPr>
                      </m:sSubPr>
                      <m:e>
                        <m:r>
                          <a:rPr lang="en-US" altLang="zh-CN" sz="2400" i="1">
                            <a:latin typeface="Cambria Math" panose="02040503050406030204" pitchFamily="18" charset="0"/>
                            <a:ea typeface="Cambria Math" panose="02040503050406030204" pitchFamily="18" charset="0"/>
                            <a:cs typeface="Times New Roman" panose="02020603050405020304"/>
                          </a:rPr>
                          <m:t>𝑐</m:t>
                        </m:r>
                      </m:e>
                      <m:sub>
                        <m:r>
                          <a:rPr lang="en-US" altLang="zh-CN" sz="2400" i="1">
                            <a:latin typeface="Cambria Math" panose="02040503050406030204" pitchFamily="18" charset="0"/>
                            <a:ea typeface="Cambria Math" panose="02040503050406030204" pitchFamily="18" charset="0"/>
                            <a:cs typeface="Times New Roman" panose="02020603050405020304"/>
                          </a:rPr>
                          <m:t>1</m:t>
                        </m:r>
                      </m:sub>
                    </m:sSub>
                  </m:oMath>
                </a14:m>
                <a:r>
                  <a:rPr lang="zh-CN" altLang="en-US" sz="2400" dirty="0">
                    <a:latin typeface="Times New Roman" panose="02020603050405020304"/>
                    <a:ea typeface="黑体" panose="02010609060101010101" pitchFamily="49" charset="-122"/>
                    <a:cs typeface="Times New Roman" panose="02020603050405020304"/>
                  </a:rPr>
                  <a:t>和</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cs typeface="Times New Roman" panose="02020603050405020304"/>
                          </a:rPr>
                        </m:ctrlPr>
                      </m:sSubPr>
                      <m:e>
                        <m:r>
                          <a:rPr lang="en-US" altLang="zh-CN" sz="2400" i="1">
                            <a:latin typeface="Cambria Math" panose="02040503050406030204" pitchFamily="18" charset="0"/>
                            <a:ea typeface="Cambria Math" panose="02040503050406030204" pitchFamily="18" charset="0"/>
                            <a:cs typeface="Times New Roman" panose="02020603050405020304"/>
                          </a:rPr>
                          <m:t>𝑐</m:t>
                        </m:r>
                      </m:e>
                      <m:sub>
                        <m:r>
                          <a:rPr lang="en-US" altLang="zh-CN" sz="2400" i="1">
                            <a:latin typeface="Cambria Math" panose="02040503050406030204" pitchFamily="18" charset="0"/>
                            <a:ea typeface="Cambria Math" panose="02040503050406030204" pitchFamily="18" charset="0"/>
                            <a:cs typeface="Times New Roman" panose="02020603050405020304"/>
                          </a:rPr>
                          <m:t>2</m:t>
                        </m:r>
                      </m:sub>
                    </m:sSub>
                  </m:oMath>
                </a14:m>
                <a:r>
                  <a:rPr lang="zh-CN" altLang="en-US" sz="2400" dirty="0">
                    <a:latin typeface="Times New Roman" panose="02020603050405020304"/>
                    <a:ea typeface="黑体" panose="02010609060101010101" pitchFamily="49" charset="-122"/>
                    <a:cs typeface="Times New Roman" panose="02020603050405020304"/>
                  </a:rPr>
                  <a:t>是非负常数；</a:t>
                </a:r>
                <a:r>
                  <a:rPr lang="en-US" altLang="zh-CN" sz="2400" dirty="0">
                    <a:ea typeface="Cambria Math" panose="02040503050406030204" pitchFamily="18" charset="0"/>
                    <a:cs typeface="Times New Roman" panose="02020603050405020304"/>
                  </a:rPr>
                  <a:t> </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cs typeface="Times New Roman" panose="02020603050405020304"/>
                          </a:rPr>
                        </m:ctrlPr>
                      </m:sSubPr>
                      <m:e>
                        <m:r>
                          <a:rPr lang="en-US" altLang="zh-CN" sz="2400" i="1">
                            <a:latin typeface="Cambria Math" panose="02040503050406030204" pitchFamily="18" charset="0"/>
                            <a:ea typeface="Cambria Math" panose="02040503050406030204" pitchFamily="18" charset="0"/>
                            <a:cs typeface="Times New Roman" panose="02020603050405020304"/>
                          </a:rPr>
                          <m:t>𝑟</m:t>
                        </m:r>
                      </m:e>
                      <m:sub>
                        <m:r>
                          <a:rPr lang="en-US" altLang="zh-CN" sz="2400" i="1">
                            <a:latin typeface="Cambria Math" panose="02040503050406030204" pitchFamily="18" charset="0"/>
                            <a:ea typeface="Cambria Math" panose="02040503050406030204" pitchFamily="18" charset="0"/>
                            <a:cs typeface="Times New Roman" panose="02020603050405020304"/>
                          </a:rPr>
                          <m:t>1</m:t>
                        </m:r>
                      </m:sub>
                    </m:sSub>
                  </m:oMath>
                </a14:m>
                <a:r>
                  <a:rPr lang="zh-CN" altLang="en-US" sz="2400" dirty="0">
                    <a:latin typeface="Times New Roman" panose="02020603050405020304"/>
                    <a:ea typeface="黑体" panose="02010609060101010101" pitchFamily="49" charset="-122"/>
                    <a:cs typeface="Times New Roman" panose="02020603050405020304"/>
                  </a:rPr>
                  <a:t>和</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cs typeface="Times New Roman" panose="02020603050405020304"/>
                          </a:rPr>
                        </m:ctrlPr>
                      </m:sSubPr>
                      <m:e>
                        <m:r>
                          <a:rPr lang="en-US" altLang="zh-CN" sz="2400" i="1">
                            <a:latin typeface="Cambria Math" panose="02040503050406030204" pitchFamily="18" charset="0"/>
                            <a:ea typeface="Cambria Math" panose="02040503050406030204" pitchFamily="18" charset="0"/>
                            <a:cs typeface="Times New Roman" panose="02020603050405020304"/>
                          </a:rPr>
                          <m:t>𝑟</m:t>
                        </m:r>
                      </m:e>
                      <m:sub>
                        <m:r>
                          <a:rPr lang="en-US" altLang="zh-CN" sz="2400" i="1">
                            <a:latin typeface="Cambria Math" panose="02040503050406030204" pitchFamily="18" charset="0"/>
                            <a:ea typeface="Cambria Math" panose="02040503050406030204" pitchFamily="18" charset="0"/>
                            <a:cs typeface="Times New Roman" panose="02020603050405020304"/>
                          </a:rPr>
                          <m:t>2</m:t>
                        </m:r>
                      </m:sub>
                    </m:sSub>
                  </m:oMath>
                </a14:m>
                <a:r>
                  <a:rPr lang="zh-CN" altLang="en-US" sz="2400" dirty="0">
                    <a:latin typeface="Times New Roman" panose="02020603050405020304"/>
                    <a:ea typeface="黑体" panose="02010609060101010101" pitchFamily="49" charset="-122"/>
                    <a:cs typeface="Times New Roman" panose="02020603050405020304"/>
                  </a:rPr>
                  <a:t>是</a:t>
                </a:r>
                <a:r>
                  <a:rPr lang="en-US" altLang="zh-CN" sz="2400" dirty="0">
                    <a:latin typeface="Times New Roman" panose="02020603050405020304"/>
                    <a:ea typeface="黑体" panose="02010609060101010101" pitchFamily="49" charset="-122"/>
                    <a:cs typeface="Times New Roman" panose="02020603050405020304"/>
                  </a:rPr>
                  <a:t>[0,1]</a:t>
                </a:r>
                <a:r>
                  <a:rPr lang="zh-CN" altLang="en-US" sz="2400" dirty="0">
                    <a:latin typeface="Times New Roman" panose="02020603050405020304"/>
                    <a:ea typeface="黑体" panose="02010609060101010101" pitchFamily="49" charset="-122"/>
                    <a:cs typeface="Times New Roman" panose="02020603050405020304"/>
                  </a:rPr>
                  <a:t>区间内变换的随机数；</a:t>
                </a:r>
                <a14:m>
                  <m:oMath xmlns:m="http://schemas.openxmlformats.org/officeDocument/2006/math">
                    <m:r>
                      <a:rPr lang="en-US" altLang="zh-CN" sz="2400" i="1">
                        <a:latin typeface="Cambria Math" panose="02040503050406030204" pitchFamily="18" charset="0"/>
                        <a:ea typeface="Cambria Math" panose="02040503050406030204" pitchFamily="18" charset="0"/>
                        <a:cs typeface="Times New Roman" panose="02020603050405020304"/>
                      </a:rPr>
                      <m:t>𝛼</m:t>
                    </m:r>
                  </m:oMath>
                </a14:m>
                <a:r>
                  <a:rPr lang="zh-CN" altLang="en-US" sz="2400" dirty="0">
                    <a:latin typeface="Times New Roman" panose="02020603050405020304"/>
                    <a:ea typeface="黑体" panose="02010609060101010101" pitchFamily="49" charset="-122"/>
                    <a:cs typeface="Times New Roman" panose="02020603050405020304"/>
                  </a:rPr>
                  <a:t>称为约束因子，目的是控制速度的权重。</a:t>
                </a:r>
                <a:endParaRPr lang="en-US" altLang="zh-CN" sz="2400" dirty="0">
                  <a:latin typeface="Times New Roman" panose="02020603050405020304"/>
                  <a:ea typeface="黑体" panose="02010609060101010101" pitchFamily="49" charset="-122"/>
                  <a:cs typeface="Times New Roman" panose="02020603050405020304"/>
                </a:endParaRPr>
              </a:p>
            </p:txBody>
          </p:sp>
        </mc:Choice>
        <mc:Fallback xmlns="">
          <p:sp>
            <p:nvSpPr>
              <p:cNvPr id="5" name="矩形 4"/>
              <p:cNvSpPr>
                <a:spLocks noRot="1" noChangeAspect="1" noMove="1" noResize="1" noEditPoints="1" noAdjustHandles="1" noChangeArrowheads="1" noChangeShapeType="1" noTextEdit="1"/>
              </p:cNvSpPr>
              <p:nvPr/>
            </p:nvSpPr>
            <p:spPr>
              <a:xfrm>
                <a:off x="389542" y="1011434"/>
                <a:ext cx="8304632" cy="5105372"/>
              </a:xfrm>
              <a:prstGeom prst="rect">
                <a:avLst/>
              </a:prstGeom>
              <a:blipFill>
                <a:blip r:embed="rId3"/>
                <a:stretch>
                  <a:fillRect l="-1322" r="-1468" b="-1434"/>
                </a:stretch>
              </a:blipFill>
            </p:spPr>
            <p:txBody>
              <a:bodyPr/>
              <a:lstStyle/>
              <a:p>
                <a:r>
                  <a:rPr lang="zh-CN" altLang="en-US">
                    <a:noFill/>
                  </a:rPr>
                  <a:t> </a:t>
                </a:r>
              </a:p>
            </p:txBody>
          </p:sp>
        </mc:Fallback>
      </mc:AlternateContent>
      <p:sp>
        <p:nvSpPr>
          <p:cNvPr id="6" name="Rectangle 2">
            <a:extLst>
              <a:ext uri="{FF2B5EF4-FFF2-40B4-BE49-F238E27FC236}">
                <a16:creationId xmlns:a16="http://schemas.microsoft.com/office/drawing/2014/main" id="{83E2B412-9C45-FCD0-CF41-23EFDD505EC1}"/>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粒子群算法的原理</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32909456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389542" y="1011434"/>
                <a:ext cx="8304632" cy="5298502"/>
              </a:xfrm>
              <a:prstGeom prst="rect">
                <a:avLst/>
              </a:prstGeom>
            </p:spPr>
            <p:txBody>
              <a:bodyPr wrap="square">
                <a:spAutoFit/>
              </a:bodyPr>
              <a:lstStyle/>
              <a:p>
                <a:pPr marL="449263" indent="-449263" algn="just">
                  <a:lnSpc>
                    <a:spcPct val="150000"/>
                  </a:lnSpc>
                  <a:buFont typeface="Wingdings" panose="05000000000000000000" pitchFamily="2" charset="2"/>
                  <a:buChar char="Ø"/>
                  <a:defRPr/>
                </a:pPr>
                <a14:m>
                  <m:oMath xmlns:m="http://schemas.openxmlformats.org/officeDocument/2006/math">
                    <m:sSubSup>
                      <m:sSubSupPr>
                        <m:ctrlPr>
                          <a:rPr lang="en-US" altLang="zh-CN" sz="2800" i="1" smtClean="0">
                            <a:latin typeface="Cambria Math" panose="02040503050406030204" pitchFamily="18" charset="0"/>
                            <a:ea typeface="黑体" panose="02010609060101010101" pitchFamily="49" charset="-122"/>
                            <a:cs typeface="Times New Roman" panose="02020603050405020304"/>
                          </a:rPr>
                        </m:ctrlPr>
                      </m:sSubSupPr>
                      <m:e>
                        <m:r>
                          <a:rPr lang="en-US" altLang="zh-CN" sz="2800" b="0" i="1" smtClean="0">
                            <a:latin typeface="Cambria Math" panose="02040503050406030204" pitchFamily="18" charset="0"/>
                            <a:ea typeface="黑体" panose="02010609060101010101" pitchFamily="49" charset="-122"/>
                            <a:cs typeface="Times New Roman" panose="02020603050405020304"/>
                          </a:rPr>
                          <m:t>𝑣</m:t>
                        </m:r>
                      </m:e>
                      <m:sub>
                        <m:r>
                          <a:rPr lang="en-US" altLang="zh-CN" sz="2800" b="0" i="1" smtClean="0">
                            <a:latin typeface="Cambria Math" panose="02040503050406030204" pitchFamily="18" charset="0"/>
                            <a:ea typeface="黑体" panose="02010609060101010101" pitchFamily="49" charset="-122"/>
                            <a:cs typeface="Times New Roman" panose="02020603050405020304"/>
                          </a:rPr>
                          <m:t>𝑖</m:t>
                        </m:r>
                      </m:sub>
                      <m:sup>
                        <m:r>
                          <a:rPr lang="en-US" altLang="zh-CN" sz="2800" b="0" i="1" smtClean="0">
                            <a:latin typeface="Cambria Math" panose="02040503050406030204" pitchFamily="18" charset="0"/>
                            <a:ea typeface="黑体" panose="02010609060101010101" pitchFamily="49" charset="-122"/>
                            <a:cs typeface="Times New Roman" panose="02020603050405020304"/>
                          </a:rPr>
                          <m:t>𝑑</m:t>
                        </m:r>
                      </m:sup>
                    </m:sSubSup>
                    <m:r>
                      <a:rPr lang="en-US" altLang="zh-CN" sz="2800" i="1" smtClean="0">
                        <a:latin typeface="Cambria Math" panose="02040503050406030204" pitchFamily="18" charset="0"/>
                        <a:ea typeface="Cambria Math" panose="02040503050406030204" pitchFamily="18" charset="0"/>
                        <a:cs typeface="Times New Roman" panose="02020603050405020304"/>
                      </a:rPr>
                      <m:t>∈</m:t>
                    </m:r>
                    <m:r>
                      <a:rPr lang="en-US" altLang="zh-CN" sz="2800" b="0" i="1" smtClean="0">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b="0" i="1" smtClean="0">
                            <a:latin typeface="Cambria Math" panose="02040503050406030204" pitchFamily="18" charset="0"/>
                            <a:ea typeface="黑体" panose="02010609060101010101" pitchFamily="49" charset="-122"/>
                            <a:cs typeface="Times New Roman" panose="02020603050405020304"/>
                          </a:rPr>
                          <m:t>−</m:t>
                        </m:r>
                        <m:r>
                          <a:rPr lang="en-US" altLang="zh-CN" sz="2800" b="0" i="1" smtClean="0">
                            <a:latin typeface="Cambria Math" panose="02040503050406030204" pitchFamily="18" charset="0"/>
                            <a:ea typeface="黑体" panose="02010609060101010101" pitchFamily="49" charset="-122"/>
                            <a:cs typeface="Times New Roman" panose="02020603050405020304"/>
                          </a:rPr>
                          <m:t>𝑣</m:t>
                        </m:r>
                      </m:e>
                      <m:sub>
                        <m:r>
                          <a:rPr lang="en-US" altLang="zh-CN" sz="2800" b="0" i="1" smtClean="0">
                            <a:latin typeface="Cambria Math" panose="02040503050406030204" pitchFamily="18" charset="0"/>
                            <a:ea typeface="黑体" panose="02010609060101010101" pitchFamily="49" charset="-122"/>
                            <a:cs typeface="Times New Roman" panose="02020603050405020304"/>
                          </a:rPr>
                          <m:t>𝑚𝑎𝑥</m:t>
                        </m:r>
                      </m:sub>
                      <m:sup>
                        <m:r>
                          <a:rPr lang="en-US" altLang="zh-CN" sz="2800" b="0" i="1" smtClean="0">
                            <a:latin typeface="Cambria Math" panose="02040503050406030204" pitchFamily="18" charset="0"/>
                            <a:ea typeface="黑体" panose="02010609060101010101" pitchFamily="49" charset="-122"/>
                            <a:cs typeface="Times New Roman" panose="02020603050405020304"/>
                          </a:rPr>
                          <m:t>𝑑</m:t>
                        </m:r>
                      </m:sup>
                    </m:sSubSup>
                    <m:r>
                      <a:rPr lang="en-US" altLang="zh-CN" sz="2800" i="1">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b="0" i="1" smtClean="0">
                            <a:latin typeface="Cambria Math" panose="02040503050406030204" pitchFamily="18" charset="0"/>
                            <a:ea typeface="黑体" panose="02010609060101010101" pitchFamily="49" charset="-122"/>
                            <a:cs typeface="Times New Roman" panose="02020603050405020304"/>
                          </a:rPr>
                          <m:t>𝑣</m:t>
                        </m:r>
                      </m:e>
                      <m:sub>
                        <m:r>
                          <a:rPr lang="en-US" altLang="zh-CN" sz="2800" b="0" i="1" smtClean="0">
                            <a:latin typeface="Cambria Math" panose="02040503050406030204" pitchFamily="18" charset="0"/>
                            <a:ea typeface="黑体" panose="02010609060101010101" pitchFamily="49" charset="-122"/>
                            <a:cs typeface="Times New Roman" panose="02020603050405020304"/>
                          </a:rPr>
                          <m:t>𝑚𝑎𝑥</m:t>
                        </m:r>
                      </m:sub>
                      <m:sup>
                        <m:r>
                          <a:rPr lang="en-US" altLang="zh-CN" sz="2800" b="0" i="1" smtClean="0">
                            <a:latin typeface="Cambria Math" panose="02040503050406030204" pitchFamily="18" charset="0"/>
                            <a:ea typeface="黑体" panose="02010609060101010101" pitchFamily="49" charset="-122"/>
                            <a:cs typeface="Times New Roman" panose="02020603050405020304"/>
                          </a:rPr>
                          <m:t>𝑑</m:t>
                        </m:r>
                      </m:sup>
                    </m:sSubSup>
                    <m:r>
                      <a:rPr lang="en-US" altLang="zh-CN" sz="2800" b="0" i="1" smtClean="0">
                        <a:latin typeface="Cambria Math" panose="02040503050406030204" pitchFamily="18" charset="0"/>
                        <a:ea typeface="黑体" panose="02010609060101010101" pitchFamily="49" charset="-122"/>
                        <a:cs typeface="Times New Roman" panose="02020603050405020304"/>
                      </a:rPr>
                      <m:t>]</m:t>
                    </m:r>
                    <m:r>
                      <a:rPr lang="zh-CN" altLang="en-US" sz="2800" i="1">
                        <a:latin typeface="Cambria Math" panose="02040503050406030204" pitchFamily="18" charset="0"/>
                        <a:ea typeface="黑体" panose="02010609060101010101" pitchFamily="49" charset="-122"/>
                        <a:cs typeface="Times New Roman" panose="02020603050405020304"/>
                      </a:rPr>
                      <m:t>，</m:t>
                    </m:r>
                  </m:oMath>
                </a14:m>
                <a:r>
                  <a:rPr lang="zh-CN" altLang="en-US" sz="2800" dirty="0">
                    <a:ea typeface="黑体" panose="02010609060101010101" pitchFamily="49" charset="-122"/>
                    <a:cs typeface="Times New Roman" panose="02020603050405020304"/>
                  </a:rPr>
                  <a:t>即第</a:t>
                </a:r>
                <a:r>
                  <a:rPr lang="en-US" altLang="zh-CN" sz="2800" i="1" dirty="0" err="1">
                    <a:ea typeface="黑体" panose="02010609060101010101" pitchFamily="49" charset="-122"/>
                    <a:cs typeface="Times New Roman" panose="02020603050405020304"/>
                  </a:rPr>
                  <a:t>i</a:t>
                </a:r>
                <a:r>
                  <a:rPr lang="zh-CN" altLang="en-US" sz="2800" dirty="0">
                    <a:ea typeface="黑体" panose="02010609060101010101" pitchFamily="49" charset="-122"/>
                    <a:cs typeface="Times New Roman" panose="02020603050405020304"/>
                  </a:rPr>
                  <a:t>个粒子的飞翔速度</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a:rPr>
                        </m:ctrlPr>
                      </m:sSubPr>
                      <m:e>
                        <m:r>
                          <a:rPr lang="en-US" altLang="zh-CN" sz="2800" i="1">
                            <a:latin typeface="Cambria Math" panose="02040503050406030204" pitchFamily="18" charset="0"/>
                            <a:ea typeface="黑体" panose="02010609060101010101" pitchFamily="49" charset="-122"/>
                            <a:cs typeface="Times New Roman" panose="02020603050405020304"/>
                          </a:rPr>
                          <m:t>𝑉</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Sub>
                  </m:oMath>
                </a14:m>
                <a:r>
                  <a:rPr lang="zh-CN" altLang="en-US" sz="2800" dirty="0">
                    <a:ea typeface="黑体" panose="02010609060101010101" pitchFamily="49" charset="-122"/>
                    <a:cs typeface="Times New Roman" panose="02020603050405020304"/>
                  </a:rPr>
                  <a:t>被一个最大速度</a:t>
                </a:r>
                <a14:m>
                  <m:oMath xmlns:m="http://schemas.openxmlformats.org/officeDocument/2006/math">
                    <m:sSub>
                      <m:sSubPr>
                        <m:ctrlPr>
                          <a:rPr lang="en-US" altLang="zh-CN" sz="2800" i="1">
                            <a:latin typeface="Cambria Math" panose="02040503050406030204" pitchFamily="18" charset="0"/>
                            <a:ea typeface="黑体" panose="02010609060101010101" pitchFamily="49" charset="-122"/>
                            <a:cs typeface="Times New Roman" panose="02020603050405020304"/>
                          </a:rPr>
                        </m:ctrlPr>
                      </m:sSubPr>
                      <m:e>
                        <m:r>
                          <a:rPr lang="en-US" altLang="zh-CN" sz="2800" i="1">
                            <a:latin typeface="Cambria Math" panose="02040503050406030204" pitchFamily="18" charset="0"/>
                            <a:ea typeface="黑体" panose="02010609060101010101" pitchFamily="49" charset="-122"/>
                            <a:cs typeface="Times New Roman" panose="02020603050405020304"/>
                          </a:rPr>
                          <m:t>𝑉</m:t>
                        </m:r>
                      </m:e>
                      <m:sub>
                        <m:r>
                          <a:rPr lang="en-US" altLang="zh-CN" sz="2800" b="0" i="1" smtClean="0">
                            <a:latin typeface="Cambria Math" panose="02040503050406030204" pitchFamily="18" charset="0"/>
                            <a:ea typeface="黑体" panose="02010609060101010101" pitchFamily="49" charset="-122"/>
                            <a:cs typeface="Times New Roman" panose="02020603050405020304"/>
                          </a:rPr>
                          <m:t>𝑚𝑎𝑥</m:t>
                        </m:r>
                      </m:sub>
                    </m:sSub>
                    <m:r>
                      <a:rPr lang="en-US" altLang="zh-CN" sz="2800" b="0" i="1" smtClean="0">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i="1">
                            <a:latin typeface="Cambria Math" panose="02040503050406030204" pitchFamily="18" charset="0"/>
                            <a:ea typeface="黑体" panose="02010609060101010101" pitchFamily="49" charset="-122"/>
                            <a:cs typeface="Times New Roman" panose="02020603050405020304"/>
                          </a:rPr>
                          <m:t>𝑣</m:t>
                        </m:r>
                      </m:e>
                      <m:sub>
                        <m:r>
                          <a:rPr lang="en-US" altLang="zh-CN" sz="2800" i="1">
                            <a:latin typeface="Cambria Math" panose="02040503050406030204" pitchFamily="18" charset="0"/>
                            <a:ea typeface="黑体" panose="02010609060101010101" pitchFamily="49" charset="-122"/>
                            <a:cs typeface="Times New Roman" panose="02020603050405020304"/>
                          </a:rPr>
                          <m:t>𝑚𝑎𝑥</m:t>
                        </m:r>
                      </m:sub>
                      <m:sup>
                        <m:r>
                          <a:rPr lang="en-US" altLang="zh-CN" sz="2800" b="0" i="1" smtClean="0">
                            <a:latin typeface="Cambria Math" panose="02040503050406030204" pitchFamily="18" charset="0"/>
                            <a:ea typeface="黑体" panose="02010609060101010101" pitchFamily="49" charset="-122"/>
                            <a:cs typeface="Times New Roman" panose="02020603050405020304"/>
                          </a:rPr>
                          <m:t>1</m:t>
                        </m:r>
                      </m:sup>
                    </m:sSubSup>
                    <m:r>
                      <a:rPr lang="en-US" altLang="zh-CN" sz="2800" b="0" i="1" smtClean="0">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i="1">
                            <a:latin typeface="Cambria Math" panose="02040503050406030204" pitchFamily="18" charset="0"/>
                            <a:ea typeface="黑体" panose="02010609060101010101" pitchFamily="49" charset="-122"/>
                            <a:cs typeface="Times New Roman" panose="02020603050405020304"/>
                          </a:rPr>
                          <m:t>𝑣</m:t>
                        </m:r>
                      </m:e>
                      <m:sub>
                        <m:r>
                          <a:rPr lang="en-US" altLang="zh-CN" sz="2800" i="1">
                            <a:latin typeface="Cambria Math" panose="02040503050406030204" pitchFamily="18" charset="0"/>
                            <a:ea typeface="黑体" panose="02010609060101010101" pitchFamily="49" charset="-122"/>
                            <a:cs typeface="Times New Roman" panose="02020603050405020304"/>
                          </a:rPr>
                          <m:t>𝑚𝑎𝑥</m:t>
                        </m:r>
                      </m:sub>
                      <m:sup>
                        <m:r>
                          <a:rPr lang="en-US" altLang="zh-CN" sz="2800" b="0" i="1" smtClean="0">
                            <a:latin typeface="Cambria Math" panose="02040503050406030204" pitchFamily="18" charset="0"/>
                            <a:ea typeface="黑体" panose="02010609060101010101" pitchFamily="49" charset="-122"/>
                            <a:cs typeface="Times New Roman" panose="02020603050405020304"/>
                          </a:rPr>
                          <m:t>2</m:t>
                        </m:r>
                      </m:sup>
                    </m:sSubSup>
                    <m:r>
                      <a:rPr lang="en-US" altLang="zh-CN" sz="2800" b="0" i="1" smtClean="0">
                        <a:latin typeface="Cambria Math" panose="02040503050406030204" pitchFamily="18" charset="0"/>
                        <a:ea typeface="黑体" panose="02010609060101010101" pitchFamily="49" charset="-122"/>
                        <a:cs typeface="Times New Roman" panose="02020603050405020304"/>
                      </a:rPr>
                      <m:t>,…,</m:t>
                    </m:r>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i="1">
                            <a:latin typeface="Cambria Math" panose="02040503050406030204" pitchFamily="18" charset="0"/>
                            <a:ea typeface="黑体" panose="02010609060101010101" pitchFamily="49" charset="-122"/>
                            <a:cs typeface="Times New Roman" panose="02020603050405020304"/>
                          </a:rPr>
                          <m:t>𝑣</m:t>
                        </m:r>
                      </m:e>
                      <m:sub>
                        <m:r>
                          <a:rPr lang="en-US" altLang="zh-CN" sz="2800" i="1">
                            <a:latin typeface="Cambria Math" panose="02040503050406030204" pitchFamily="18" charset="0"/>
                            <a:ea typeface="黑体" panose="02010609060101010101" pitchFamily="49" charset="-122"/>
                            <a:cs typeface="Times New Roman" panose="02020603050405020304"/>
                          </a:rPr>
                          <m:t>𝑚𝑎𝑥</m:t>
                        </m:r>
                      </m:sub>
                      <m:sup>
                        <m:r>
                          <a:rPr lang="en-US" altLang="zh-CN" sz="2800" b="0" i="1" smtClean="0">
                            <a:latin typeface="Cambria Math" panose="02040503050406030204" pitchFamily="18" charset="0"/>
                            <a:ea typeface="黑体" panose="02010609060101010101" pitchFamily="49" charset="-122"/>
                            <a:cs typeface="Times New Roman" panose="02020603050405020304"/>
                          </a:rPr>
                          <m:t>𝐷</m:t>
                        </m:r>
                      </m:sup>
                    </m:sSubSup>
                    <m:r>
                      <a:rPr lang="en-US" altLang="zh-CN" sz="2800" b="0" i="1" smtClean="0">
                        <a:latin typeface="Cambria Math" panose="02040503050406030204" pitchFamily="18" charset="0"/>
                        <a:ea typeface="黑体" panose="02010609060101010101" pitchFamily="49" charset="-122"/>
                        <a:cs typeface="Times New Roman" panose="02020603050405020304"/>
                      </a:rPr>
                      <m:t>)</m:t>
                    </m:r>
                    <m:r>
                      <a:rPr lang="zh-CN" altLang="en-US" sz="2800" i="1">
                        <a:latin typeface="Cambria Math" panose="02040503050406030204" pitchFamily="18" charset="0"/>
                        <a:ea typeface="黑体" panose="02010609060101010101" pitchFamily="49" charset="-122"/>
                        <a:cs typeface="Times New Roman" panose="02020603050405020304"/>
                      </a:rPr>
                      <m:t>所限制</m:t>
                    </m:r>
                  </m:oMath>
                </a14:m>
                <a:r>
                  <a:rPr lang="zh-CN" altLang="en-US" sz="2800" dirty="0">
                    <a:ea typeface="黑体" panose="02010609060101010101" pitchFamily="49" charset="-122"/>
                    <a:cs typeface="Times New Roman" panose="02020603050405020304"/>
                  </a:rPr>
                  <a:t>。</a:t>
                </a:r>
                <a:endParaRPr lang="en-US" altLang="zh-CN" sz="2800" dirty="0">
                  <a:ea typeface="黑体" panose="02010609060101010101" pitchFamily="49" charset="-122"/>
                  <a:cs typeface="Times New Roman" panose="02020603050405020304"/>
                </a:endParaRPr>
              </a:p>
              <a:p>
                <a:pPr marL="449263" indent="-449263" algn="just">
                  <a:lnSpc>
                    <a:spcPct val="150000"/>
                  </a:lnSpc>
                  <a:buFont typeface="Wingdings" panose="05000000000000000000" pitchFamily="2" charset="2"/>
                  <a:buChar char="Ø"/>
                  <a:defRPr/>
                </a:pPr>
                <a:r>
                  <a:rPr lang="zh-CN" altLang="en-US" sz="2800" dirty="0">
                    <a:latin typeface="Times New Roman" panose="02020603050405020304"/>
                    <a:ea typeface="黑体" panose="02010609060101010101" pitchFamily="49" charset="-122"/>
                    <a:cs typeface="Times New Roman" panose="02020603050405020304"/>
                  </a:rPr>
                  <a:t>若当前时刻粒子在某维的速度</a:t>
                </a:r>
                <a14:m>
                  <m:oMath xmlns:m="http://schemas.openxmlformats.org/officeDocument/2006/math">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i="1">
                            <a:latin typeface="Cambria Math" panose="02040503050406030204" pitchFamily="18" charset="0"/>
                            <a:ea typeface="黑体" panose="02010609060101010101" pitchFamily="49" charset="-122"/>
                            <a:cs typeface="Times New Roman" panose="02020603050405020304"/>
                          </a:rPr>
                          <m:t>𝑣</m:t>
                        </m:r>
                      </m:e>
                      <m:sub>
                        <m:r>
                          <a:rPr lang="en-US" altLang="zh-CN" sz="2800" i="1">
                            <a:latin typeface="Cambria Math" panose="02040503050406030204" pitchFamily="18" charset="0"/>
                            <a:ea typeface="黑体" panose="02010609060101010101" pitchFamily="49" charset="-122"/>
                            <a:cs typeface="Times New Roman" panose="02020603050405020304"/>
                          </a:rPr>
                          <m:t>𝑖</m:t>
                        </m:r>
                      </m:sub>
                      <m:sup>
                        <m:r>
                          <a:rPr lang="en-US" altLang="zh-CN" sz="2800" i="1">
                            <a:latin typeface="Cambria Math" panose="02040503050406030204" pitchFamily="18" charset="0"/>
                            <a:ea typeface="黑体" panose="02010609060101010101" pitchFamily="49" charset="-122"/>
                            <a:cs typeface="Times New Roman" panose="02020603050405020304"/>
                          </a:rPr>
                          <m:t>𝑑</m:t>
                        </m:r>
                      </m:sup>
                    </m:sSubSup>
                    <m:r>
                      <a:rPr lang="en-US" altLang="zh-CN" sz="2800" i="1">
                        <a:latin typeface="Cambria Math" panose="02040503050406030204" pitchFamily="18" charset="0"/>
                        <a:ea typeface="黑体" panose="02010609060101010101" pitchFamily="49" charset="-122"/>
                        <a:cs typeface="Times New Roman" panose="02020603050405020304"/>
                      </a:rPr>
                      <m:t> </m:t>
                    </m:r>
                  </m:oMath>
                </a14:m>
                <a:r>
                  <a:rPr lang="zh-CN" altLang="en-US" sz="2800" dirty="0">
                    <a:solidFill>
                      <a:schemeClr val="tx1"/>
                    </a:solidFill>
                    <a:latin typeface="Times New Roman" panose="02020603050405020304"/>
                    <a:ea typeface="黑体" panose="02010609060101010101" pitchFamily="49" charset="-122"/>
                    <a:cs typeface="Times New Roman" panose="02020603050405020304"/>
                  </a:rPr>
                  <a:t>更新后超过该维的最大飞翔速度</a:t>
                </a:r>
                <a14:m>
                  <m:oMath xmlns:m="http://schemas.openxmlformats.org/officeDocument/2006/math">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i="1">
                            <a:latin typeface="Cambria Math" panose="02040503050406030204" pitchFamily="18" charset="0"/>
                            <a:ea typeface="黑体" panose="02010609060101010101" pitchFamily="49" charset="-122"/>
                            <a:cs typeface="Times New Roman" panose="02020603050405020304"/>
                          </a:rPr>
                          <m:t>𝑣</m:t>
                        </m:r>
                      </m:e>
                      <m:sub>
                        <m:r>
                          <a:rPr lang="en-US" altLang="zh-CN" sz="2800" i="1">
                            <a:latin typeface="Cambria Math" panose="02040503050406030204" pitchFamily="18" charset="0"/>
                            <a:ea typeface="黑体" panose="02010609060101010101" pitchFamily="49" charset="-122"/>
                            <a:cs typeface="Times New Roman" panose="02020603050405020304"/>
                          </a:rPr>
                          <m:t>𝑚𝑎𝑥</m:t>
                        </m:r>
                      </m:sub>
                      <m:sup>
                        <m:r>
                          <a:rPr lang="en-US" altLang="zh-CN" sz="2800" i="1">
                            <a:latin typeface="Cambria Math" panose="02040503050406030204" pitchFamily="18" charset="0"/>
                            <a:ea typeface="黑体" panose="02010609060101010101" pitchFamily="49" charset="-122"/>
                            <a:cs typeface="Times New Roman" panose="02020603050405020304"/>
                          </a:rPr>
                          <m:t>𝑑</m:t>
                        </m:r>
                      </m:sup>
                    </m:sSubSup>
                  </m:oMath>
                </a14:m>
                <a:r>
                  <a:rPr lang="zh-CN" altLang="en-US" sz="2800" dirty="0">
                    <a:solidFill>
                      <a:schemeClr val="tx1"/>
                    </a:solidFill>
                    <a:latin typeface="Times New Roman" panose="02020603050405020304"/>
                    <a:ea typeface="黑体" panose="02010609060101010101" pitchFamily="49" charset="-122"/>
                    <a:cs typeface="Times New Roman" panose="02020603050405020304"/>
                  </a:rPr>
                  <a:t>，则当前时刻该维的速度被限制在</a:t>
                </a:r>
                <a14:m>
                  <m:oMath xmlns:m="http://schemas.openxmlformats.org/officeDocument/2006/math">
                    <m:sSubSup>
                      <m:sSubSupPr>
                        <m:ctrlPr>
                          <a:rPr lang="en-US" altLang="zh-CN" sz="2800" i="1">
                            <a:latin typeface="Cambria Math" panose="02040503050406030204" pitchFamily="18" charset="0"/>
                            <a:ea typeface="黑体" panose="02010609060101010101" pitchFamily="49" charset="-122"/>
                            <a:cs typeface="Times New Roman" panose="02020603050405020304"/>
                          </a:rPr>
                        </m:ctrlPr>
                      </m:sSubSupPr>
                      <m:e>
                        <m:r>
                          <a:rPr lang="en-US" altLang="zh-CN" sz="2800" i="1">
                            <a:latin typeface="Cambria Math" panose="02040503050406030204" pitchFamily="18" charset="0"/>
                            <a:ea typeface="黑体" panose="02010609060101010101" pitchFamily="49" charset="-122"/>
                            <a:cs typeface="Times New Roman" panose="02020603050405020304"/>
                          </a:rPr>
                          <m:t>𝑣</m:t>
                        </m:r>
                      </m:e>
                      <m:sub>
                        <m:r>
                          <a:rPr lang="en-US" altLang="zh-CN" sz="2800" i="1">
                            <a:latin typeface="Cambria Math" panose="02040503050406030204" pitchFamily="18" charset="0"/>
                            <a:ea typeface="黑体" panose="02010609060101010101" pitchFamily="49" charset="-122"/>
                            <a:cs typeface="Times New Roman" panose="02020603050405020304"/>
                          </a:rPr>
                          <m:t>𝑚𝑎𝑥</m:t>
                        </m:r>
                      </m:sub>
                      <m:sup>
                        <m:r>
                          <a:rPr lang="en-US" altLang="zh-CN" sz="2800" i="1">
                            <a:latin typeface="Cambria Math" panose="02040503050406030204" pitchFamily="18" charset="0"/>
                            <a:ea typeface="黑体" panose="02010609060101010101" pitchFamily="49" charset="-122"/>
                            <a:cs typeface="Times New Roman" panose="02020603050405020304"/>
                          </a:rPr>
                          <m:t>𝑑</m:t>
                        </m:r>
                      </m:sup>
                    </m:sSubSup>
                  </m:oMath>
                </a14:m>
                <a:r>
                  <a:rPr lang="zh-CN" altLang="en-US" sz="2800" dirty="0">
                    <a:solidFill>
                      <a:schemeClr val="tx1"/>
                    </a:solidFill>
                    <a:latin typeface="Cambria Math" panose="02040503050406030204" pitchFamily="18" charset="0"/>
                    <a:ea typeface="黑体" panose="02010609060101010101" pitchFamily="49" charset="-122"/>
                    <a:cs typeface="Times New Roman" panose="02020603050405020304"/>
                  </a:rPr>
                  <a:t>。</a:t>
                </a:r>
                <a:endParaRPr lang="en-US" altLang="zh-CN" sz="2800" dirty="0">
                  <a:solidFill>
                    <a:schemeClr val="tx1"/>
                  </a:solidFill>
                  <a:latin typeface="Cambria Math" panose="02040503050406030204" pitchFamily="18" charset="0"/>
                  <a:ea typeface="黑体" panose="02010609060101010101" pitchFamily="49" charset="-122"/>
                  <a:cs typeface="Times New Roman" panose="02020603050405020304"/>
                </a:endParaRPr>
              </a:p>
              <a:p>
                <a:pPr marL="449263" indent="-449263" algn="just">
                  <a:lnSpc>
                    <a:spcPct val="150000"/>
                  </a:lnSpc>
                  <a:buFont typeface="Wingdings" panose="05000000000000000000" pitchFamily="2" charset="2"/>
                  <a:buChar char="Ø"/>
                  <a:defRPr/>
                </a:pPr>
                <a:r>
                  <a:rPr lang="zh-CN" altLang="en-US" sz="2800" dirty="0">
                    <a:latin typeface="Cambria Math" panose="02040503050406030204" pitchFamily="18" charset="0"/>
                    <a:ea typeface="黑体" panose="02010609060101010101" pitchFamily="49" charset="-122"/>
                    <a:cs typeface="Times New Roman" panose="02020603050405020304"/>
                  </a:rPr>
                  <a:t>迭代终止条件为达到预定的最大迭代次数或粒子群目前为止搜索到的最优位置满足目标函数的最小容许误差。</a:t>
                </a:r>
                <a:endParaRPr lang="en-US" altLang="zh-CN" sz="2400" dirty="0">
                  <a:latin typeface="Times New Roman" panose="02020603050405020304"/>
                  <a:ea typeface="黑体" panose="02010609060101010101" pitchFamily="49" charset="-122"/>
                  <a:cs typeface="Times New Roman" panose="02020603050405020304"/>
                </a:endParaRPr>
              </a:p>
            </p:txBody>
          </p:sp>
        </mc:Choice>
        <mc:Fallback xmlns="">
          <p:sp>
            <p:nvSpPr>
              <p:cNvPr id="5" name="矩形 4"/>
              <p:cNvSpPr>
                <a:spLocks noRot="1" noChangeAspect="1" noMove="1" noResize="1" noEditPoints="1" noAdjustHandles="1" noChangeArrowheads="1" noChangeShapeType="1" noTextEdit="1"/>
              </p:cNvSpPr>
              <p:nvPr/>
            </p:nvSpPr>
            <p:spPr>
              <a:xfrm>
                <a:off x="389542" y="1011434"/>
                <a:ext cx="8304632" cy="5298502"/>
              </a:xfrm>
              <a:prstGeom prst="rect">
                <a:avLst/>
              </a:prstGeom>
              <a:blipFill>
                <a:blip r:embed="rId3"/>
                <a:stretch>
                  <a:fillRect l="-1322" r="-5727" b="-2071"/>
                </a:stretch>
              </a:blipFill>
            </p:spPr>
            <p:txBody>
              <a:bodyPr/>
              <a:lstStyle/>
              <a:p>
                <a:r>
                  <a:rPr lang="zh-CN" altLang="en-US">
                    <a:noFill/>
                  </a:rPr>
                  <a:t> </a:t>
                </a:r>
              </a:p>
            </p:txBody>
          </p:sp>
        </mc:Fallback>
      </mc:AlternateContent>
      <p:sp>
        <p:nvSpPr>
          <p:cNvPr id="6" name="Rectangle 2">
            <a:extLst>
              <a:ext uri="{FF2B5EF4-FFF2-40B4-BE49-F238E27FC236}">
                <a16:creationId xmlns:a16="http://schemas.microsoft.com/office/drawing/2014/main" id="{83E2B412-9C45-FCD0-CF41-23EFDD505EC1}"/>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粒子群算法的原理</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18755981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324F6D6D-B4A0-4011-8EA5-FA21E9DFB363}" type="slidenum">
              <a:rPr lang="zh-CN" altLang="en-US" smtClean="0"/>
              <a:t>45</a:t>
            </a:fld>
            <a:endParaRPr lang="en-US" altLang="zh-CN"/>
          </a:p>
        </p:txBody>
      </p:sp>
      <p:sp>
        <p:nvSpPr>
          <p:cNvPr id="5" name="Rectangle 77"/>
          <p:cNvSpPr>
            <a:spLocks noChangeArrowheads="1"/>
          </p:cNvSpPr>
          <p:nvPr/>
        </p:nvSpPr>
        <p:spPr bwMode="auto">
          <a:xfrm>
            <a:off x="5766111" y="4158721"/>
            <a:ext cx="400050" cy="370404"/>
          </a:xfrm>
          <a:prstGeom prst="rect">
            <a:avLst/>
          </a:prstGeom>
          <a:solidFill>
            <a:schemeClr val="bg1"/>
          </a:solidFill>
          <a:ln w="9525">
            <a:solidFill>
              <a:schemeClr val="bg1"/>
            </a:solidFill>
            <a:miter lim="800000"/>
          </a:ln>
        </p:spPr>
        <p:txBody>
          <a:bodyPr wrap="none" anchor="ctr"/>
          <a:lstStyle/>
          <a:p>
            <a:endParaRPr lang="zh-CN" altLang="en-US" sz="2200"/>
          </a:p>
        </p:txBody>
      </p:sp>
      <p:sp>
        <p:nvSpPr>
          <p:cNvPr id="6" name="Rectangle 4"/>
          <p:cNvSpPr>
            <a:spLocks noChangeArrowheads="1"/>
          </p:cNvSpPr>
          <p:nvPr/>
        </p:nvSpPr>
        <p:spPr bwMode="auto">
          <a:xfrm>
            <a:off x="460504" y="1246239"/>
            <a:ext cx="1036458" cy="11356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初始化粒子群</a:t>
            </a:r>
          </a:p>
        </p:txBody>
      </p:sp>
      <p:sp>
        <p:nvSpPr>
          <p:cNvPr id="2" name="右箭头 1">
            <a:extLst>
              <a:ext uri="{FF2B5EF4-FFF2-40B4-BE49-F238E27FC236}">
                <a16:creationId xmlns:a16="http://schemas.microsoft.com/office/drawing/2014/main" id="{A0C837C0-8650-4C44-8BCD-CC010BEE1B6E}"/>
              </a:ext>
            </a:extLst>
          </p:cNvPr>
          <p:cNvSpPr/>
          <p:nvPr/>
        </p:nvSpPr>
        <p:spPr>
          <a:xfrm>
            <a:off x="1519588" y="1410764"/>
            <a:ext cx="465827" cy="67537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solidFill>
                <a:schemeClr val="tx1"/>
              </a:solidFill>
            </a:endParaRPr>
          </a:p>
        </p:txBody>
      </p:sp>
      <p:sp>
        <p:nvSpPr>
          <p:cNvPr id="12" name="Rectangle 4">
            <a:extLst>
              <a:ext uri="{FF2B5EF4-FFF2-40B4-BE49-F238E27FC236}">
                <a16:creationId xmlns:a16="http://schemas.microsoft.com/office/drawing/2014/main" id="{92DE60DF-F70E-BC48-B6CD-12393D8A5E5F}"/>
              </a:ext>
            </a:extLst>
          </p:cNvPr>
          <p:cNvSpPr>
            <a:spLocks noChangeArrowheads="1"/>
          </p:cNvSpPr>
          <p:nvPr/>
        </p:nvSpPr>
        <p:spPr bwMode="auto">
          <a:xfrm>
            <a:off x="2010019" y="1246239"/>
            <a:ext cx="1616493" cy="11356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评价粒子初始适应值</a:t>
            </a:r>
          </a:p>
        </p:txBody>
      </p:sp>
      <p:sp>
        <p:nvSpPr>
          <p:cNvPr id="13" name="右箭头 12">
            <a:extLst>
              <a:ext uri="{FF2B5EF4-FFF2-40B4-BE49-F238E27FC236}">
                <a16:creationId xmlns:a16="http://schemas.microsoft.com/office/drawing/2014/main" id="{53B528D8-6804-6F43-8D72-185712ACA775}"/>
              </a:ext>
            </a:extLst>
          </p:cNvPr>
          <p:cNvSpPr/>
          <p:nvPr/>
        </p:nvSpPr>
        <p:spPr>
          <a:xfrm>
            <a:off x="3636912" y="1389919"/>
            <a:ext cx="465827" cy="67537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solidFill>
                <a:schemeClr val="tx1"/>
              </a:solidFill>
            </a:endParaRPr>
          </a:p>
        </p:txBody>
      </p:sp>
      <p:sp>
        <p:nvSpPr>
          <p:cNvPr id="15" name="Rectangle 4">
            <a:extLst>
              <a:ext uri="{FF2B5EF4-FFF2-40B4-BE49-F238E27FC236}">
                <a16:creationId xmlns:a16="http://schemas.microsoft.com/office/drawing/2014/main" id="{0CE555EE-EF47-8A4F-9F34-4A73FA0C8F16}"/>
              </a:ext>
            </a:extLst>
          </p:cNvPr>
          <p:cNvSpPr>
            <a:spLocks noChangeArrowheads="1"/>
          </p:cNvSpPr>
          <p:nvPr/>
        </p:nvSpPr>
        <p:spPr bwMode="auto">
          <a:xfrm>
            <a:off x="4113138" y="1246239"/>
            <a:ext cx="1667059" cy="11356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确定局部最优值和局部最优位置</a:t>
            </a:r>
          </a:p>
        </p:txBody>
      </p:sp>
      <p:sp>
        <p:nvSpPr>
          <p:cNvPr id="16" name="右箭头 15">
            <a:extLst>
              <a:ext uri="{FF2B5EF4-FFF2-40B4-BE49-F238E27FC236}">
                <a16:creationId xmlns:a16="http://schemas.microsoft.com/office/drawing/2014/main" id="{60006794-073A-4A45-BE62-03AD70420066}"/>
              </a:ext>
            </a:extLst>
          </p:cNvPr>
          <p:cNvSpPr/>
          <p:nvPr/>
        </p:nvSpPr>
        <p:spPr>
          <a:xfrm>
            <a:off x="5820092" y="1410764"/>
            <a:ext cx="465827" cy="67537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solidFill>
                <a:schemeClr val="tx1"/>
              </a:solidFill>
            </a:endParaRPr>
          </a:p>
        </p:txBody>
      </p:sp>
      <p:sp>
        <p:nvSpPr>
          <p:cNvPr id="17" name="Rectangle 4">
            <a:extLst>
              <a:ext uri="{FF2B5EF4-FFF2-40B4-BE49-F238E27FC236}">
                <a16:creationId xmlns:a16="http://schemas.microsoft.com/office/drawing/2014/main" id="{18FFF9D9-AEC5-314A-88D6-0BF7F7FB5787}"/>
              </a:ext>
            </a:extLst>
          </p:cNvPr>
          <p:cNvSpPr>
            <a:spLocks noChangeArrowheads="1"/>
          </p:cNvSpPr>
          <p:nvPr/>
        </p:nvSpPr>
        <p:spPr bwMode="auto">
          <a:xfrm>
            <a:off x="6336484" y="1246239"/>
            <a:ext cx="1993997" cy="11356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最佳初始适应值做为当前全局最优值</a:t>
            </a:r>
          </a:p>
        </p:txBody>
      </p:sp>
      <p:sp>
        <p:nvSpPr>
          <p:cNvPr id="18" name="左弧形箭头 17">
            <a:extLst>
              <a:ext uri="{FF2B5EF4-FFF2-40B4-BE49-F238E27FC236}">
                <a16:creationId xmlns:a16="http://schemas.microsoft.com/office/drawing/2014/main" id="{4D1120A2-EA0E-2149-99CD-3F36FA2754BD}"/>
              </a:ext>
            </a:extLst>
          </p:cNvPr>
          <p:cNvSpPr/>
          <p:nvPr/>
        </p:nvSpPr>
        <p:spPr>
          <a:xfrm>
            <a:off x="8381045" y="1726757"/>
            <a:ext cx="571225" cy="2048390"/>
          </a:xfrm>
          <a:prstGeom prst="curvedLeftArrow">
            <a:avLst>
              <a:gd name="adj1" fmla="val 50000"/>
              <a:gd name="adj2" fmla="val 83125"/>
              <a:gd name="adj3" fmla="val 4878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solidFill>
                <a:schemeClr val="tx1"/>
              </a:solidFill>
            </a:endParaRPr>
          </a:p>
        </p:txBody>
      </p:sp>
      <p:sp>
        <p:nvSpPr>
          <p:cNvPr id="19" name="Rectangle 4">
            <a:extLst>
              <a:ext uri="{FF2B5EF4-FFF2-40B4-BE49-F238E27FC236}">
                <a16:creationId xmlns:a16="http://schemas.microsoft.com/office/drawing/2014/main" id="{7292975C-6E64-C647-B6E3-E89450A46BA0}"/>
              </a:ext>
            </a:extLst>
          </p:cNvPr>
          <p:cNvSpPr>
            <a:spLocks noChangeArrowheads="1"/>
          </p:cNvSpPr>
          <p:nvPr/>
        </p:nvSpPr>
        <p:spPr bwMode="auto">
          <a:xfrm>
            <a:off x="6642401" y="3024951"/>
            <a:ext cx="1688080" cy="113377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更新每个粒子当前的飞翔速度</a:t>
            </a:r>
          </a:p>
        </p:txBody>
      </p:sp>
      <p:sp>
        <p:nvSpPr>
          <p:cNvPr id="20" name="左箭头 19">
            <a:extLst>
              <a:ext uri="{FF2B5EF4-FFF2-40B4-BE49-F238E27FC236}">
                <a16:creationId xmlns:a16="http://schemas.microsoft.com/office/drawing/2014/main" id="{3ECA8850-E150-114E-A24A-027F89CD9513}"/>
              </a:ext>
            </a:extLst>
          </p:cNvPr>
          <p:cNvSpPr/>
          <p:nvPr/>
        </p:nvSpPr>
        <p:spPr>
          <a:xfrm>
            <a:off x="6126481" y="3197097"/>
            <a:ext cx="490637" cy="67427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solidFill>
                <a:schemeClr val="tx1"/>
              </a:solidFill>
            </a:endParaRPr>
          </a:p>
        </p:txBody>
      </p:sp>
      <p:sp>
        <p:nvSpPr>
          <p:cNvPr id="21" name="Rectangle 4">
            <a:extLst>
              <a:ext uri="{FF2B5EF4-FFF2-40B4-BE49-F238E27FC236}">
                <a16:creationId xmlns:a16="http://schemas.microsoft.com/office/drawing/2014/main" id="{3156C990-D10C-1741-B6AD-4B886FFD72E8}"/>
              </a:ext>
            </a:extLst>
          </p:cNvPr>
          <p:cNvSpPr>
            <a:spLocks noChangeArrowheads="1"/>
          </p:cNvSpPr>
          <p:nvPr/>
        </p:nvSpPr>
        <p:spPr bwMode="auto">
          <a:xfrm>
            <a:off x="5174038" y="3052021"/>
            <a:ext cx="927160" cy="1133771"/>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限幅处理</a:t>
            </a:r>
          </a:p>
        </p:txBody>
      </p:sp>
      <p:sp>
        <p:nvSpPr>
          <p:cNvPr id="22" name="左箭头 21">
            <a:extLst>
              <a:ext uri="{FF2B5EF4-FFF2-40B4-BE49-F238E27FC236}">
                <a16:creationId xmlns:a16="http://schemas.microsoft.com/office/drawing/2014/main" id="{F48D878C-BC10-2D4C-80B1-5E9165DF7374}"/>
              </a:ext>
            </a:extLst>
          </p:cNvPr>
          <p:cNvSpPr/>
          <p:nvPr/>
        </p:nvSpPr>
        <p:spPr>
          <a:xfrm>
            <a:off x="4624329" y="3197096"/>
            <a:ext cx="490637" cy="67427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solidFill>
                <a:schemeClr val="tx1"/>
              </a:solidFill>
            </a:endParaRPr>
          </a:p>
        </p:txBody>
      </p:sp>
      <p:sp>
        <p:nvSpPr>
          <p:cNvPr id="23" name="Rectangle 4">
            <a:extLst>
              <a:ext uri="{FF2B5EF4-FFF2-40B4-BE49-F238E27FC236}">
                <a16:creationId xmlns:a16="http://schemas.microsoft.com/office/drawing/2014/main" id="{3E3C521E-45BD-B443-902C-8718821AE271}"/>
              </a:ext>
            </a:extLst>
          </p:cNvPr>
          <p:cNvSpPr>
            <a:spLocks noChangeArrowheads="1"/>
          </p:cNvSpPr>
          <p:nvPr/>
        </p:nvSpPr>
        <p:spPr bwMode="auto">
          <a:xfrm>
            <a:off x="3135796" y="3052021"/>
            <a:ext cx="1436204" cy="1133771"/>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更新每个粒子当前位置</a:t>
            </a:r>
          </a:p>
        </p:txBody>
      </p:sp>
      <p:sp>
        <p:nvSpPr>
          <p:cNvPr id="24" name="左箭头 23">
            <a:extLst>
              <a:ext uri="{FF2B5EF4-FFF2-40B4-BE49-F238E27FC236}">
                <a16:creationId xmlns:a16="http://schemas.microsoft.com/office/drawing/2014/main" id="{B7CF4209-5AC6-A346-9E24-6F6CA89EC356}"/>
              </a:ext>
            </a:extLst>
          </p:cNvPr>
          <p:cNvSpPr/>
          <p:nvPr/>
        </p:nvSpPr>
        <p:spPr>
          <a:xfrm>
            <a:off x="2595083" y="3189077"/>
            <a:ext cx="490637" cy="674274"/>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solidFill>
                <a:schemeClr val="tx1"/>
              </a:solidFill>
            </a:endParaRPr>
          </a:p>
        </p:txBody>
      </p:sp>
      <p:sp>
        <p:nvSpPr>
          <p:cNvPr id="25" name="Rectangle 4">
            <a:extLst>
              <a:ext uri="{FF2B5EF4-FFF2-40B4-BE49-F238E27FC236}">
                <a16:creationId xmlns:a16="http://schemas.microsoft.com/office/drawing/2014/main" id="{B1313024-5B34-2346-9FAF-8D3D6772709E}"/>
              </a:ext>
            </a:extLst>
          </p:cNvPr>
          <p:cNvSpPr>
            <a:spLocks noChangeArrowheads="1"/>
          </p:cNvSpPr>
          <p:nvPr/>
        </p:nvSpPr>
        <p:spPr bwMode="auto">
          <a:xfrm>
            <a:off x="860750" y="3058030"/>
            <a:ext cx="1683767" cy="1133771"/>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比较当前适应值与历史局部最优值</a:t>
            </a:r>
          </a:p>
        </p:txBody>
      </p:sp>
      <p:sp>
        <p:nvSpPr>
          <p:cNvPr id="27" name="右弧形箭头 26">
            <a:extLst>
              <a:ext uri="{FF2B5EF4-FFF2-40B4-BE49-F238E27FC236}">
                <a16:creationId xmlns:a16="http://schemas.microsoft.com/office/drawing/2014/main" id="{ADBB2F52-ACC3-F349-8421-E66A73DB813F}"/>
              </a:ext>
            </a:extLst>
          </p:cNvPr>
          <p:cNvSpPr/>
          <p:nvPr/>
        </p:nvSpPr>
        <p:spPr>
          <a:xfrm>
            <a:off x="191730" y="3549064"/>
            <a:ext cx="614142" cy="2040866"/>
          </a:xfrm>
          <a:prstGeom prst="curvedRightArrow">
            <a:avLst>
              <a:gd name="adj1" fmla="val 44690"/>
              <a:gd name="adj2" fmla="val 78731"/>
              <a:gd name="adj3" fmla="val 3915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solidFill>
                <a:schemeClr val="tx1"/>
              </a:solidFill>
            </a:endParaRPr>
          </a:p>
        </p:txBody>
      </p:sp>
      <p:sp>
        <p:nvSpPr>
          <p:cNvPr id="29" name="Rectangle 4">
            <a:extLst>
              <a:ext uri="{FF2B5EF4-FFF2-40B4-BE49-F238E27FC236}">
                <a16:creationId xmlns:a16="http://schemas.microsoft.com/office/drawing/2014/main" id="{8D74DA35-DBB5-AB43-B6D4-80C0A4562673}"/>
              </a:ext>
            </a:extLst>
          </p:cNvPr>
          <p:cNvSpPr>
            <a:spLocks noChangeArrowheads="1"/>
          </p:cNvSpPr>
          <p:nvPr/>
        </p:nvSpPr>
        <p:spPr bwMode="auto">
          <a:xfrm>
            <a:off x="860750" y="4775909"/>
            <a:ext cx="1450856" cy="1133771"/>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更新局部最优值和最优位置</a:t>
            </a:r>
          </a:p>
        </p:txBody>
      </p:sp>
      <p:sp>
        <p:nvSpPr>
          <p:cNvPr id="30" name="右箭头 29">
            <a:extLst>
              <a:ext uri="{FF2B5EF4-FFF2-40B4-BE49-F238E27FC236}">
                <a16:creationId xmlns:a16="http://schemas.microsoft.com/office/drawing/2014/main" id="{B7527EFB-EA39-BB44-BD61-B34E1A312950}"/>
              </a:ext>
            </a:extLst>
          </p:cNvPr>
          <p:cNvSpPr/>
          <p:nvPr/>
        </p:nvSpPr>
        <p:spPr>
          <a:xfrm>
            <a:off x="2350813" y="4961932"/>
            <a:ext cx="353569" cy="67427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solidFill>
                <a:schemeClr val="tx1"/>
              </a:solidFill>
            </a:endParaRPr>
          </a:p>
        </p:txBody>
      </p:sp>
      <p:sp>
        <p:nvSpPr>
          <p:cNvPr id="31" name="Rectangle 4">
            <a:extLst>
              <a:ext uri="{FF2B5EF4-FFF2-40B4-BE49-F238E27FC236}">
                <a16:creationId xmlns:a16="http://schemas.microsoft.com/office/drawing/2014/main" id="{FBB909F9-B7B9-424F-BAAF-0B488DAAA219}"/>
              </a:ext>
            </a:extLst>
          </p:cNvPr>
          <p:cNvSpPr>
            <a:spLocks noChangeArrowheads="1"/>
          </p:cNvSpPr>
          <p:nvPr/>
        </p:nvSpPr>
        <p:spPr bwMode="auto">
          <a:xfrm>
            <a:off x="2757547" y="4782261"/>
            <a:ext cx="2606747" cy="1133771"/>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在当前局部最优值中找全局最优值和全局最优位置</a:t>
            </a:r>
          </a:p>
        </p:txBody>
      </p:sp>
      <p:sp>
        <p:nvSpPr>
          <p:cNvPr id="33" name="Rectangle 4">
            <a:extLst>
              <a:ext uri="{FF2B5EF4-FFF2-40B4-BE49-F238E27FC236}">
                <a16:creationId xmlns:a16="http://schemas.microsoft.com/office/drawing/2014/main" id="{5D81126D-6229-0E42-B915-519D410590D0}"/>
              </a:ext>
            </a:extLst>
          </p:cNvPr>
          <p:cNvSpPr>
            <a:spLocks noChangeArrowheads="1"/>
          </p:cNvSpPr>
          <p:nvPr/>
        </p:nvSpPr>
        <p:spPr bwMode="auto">
          <a:xfrm>
            <a:off x="5808353" y="4775910"/>
            <a:ext cx="1926429" cy="113377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重复前述步骤，知道满足停止迭代条件</a:t>
            </a:r>
          </a:p>
        </p:txBody>
      </p:sp>
      <p:sp>
        <p:nvSpPr>
          <p:cNvPr id="39" name="右箭头 38">
            <a:extLst>
              <a:ext uri="{FF2B5EF4-FFF2-40B4-BE49-F238E27FC236}">
                <a16:creationId xmlns:a16="http://schemas.microsoft.com/office/drawing/2014/main" id="{1BFDC632-2119-D54F-AD5D-4FF47FCBDAA1}"/>
              </a:ext>
            </a:extLst>
          </p:cNvPr>
          <p:cNvSpPr/>
          <p:nvPr/>
        </p:nvSpPr>
        <p:spPr>
          <a:xfrm>
            <a:off x="5409539" y="4961932"/>
            <a:ext cx="353569" cy="67427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solidFill>
                <a:schemeClr val="tx1"/>
              </a:solidFill>
            </a:endParaRPr>
          </a:p>
        </p:txBody>
      </p:sp>
      <p:sp>
        <p:nvSpPr>
          <p:cNvPr id="40" name="右箭头 39">
            <a:extLst>
              <a:ext uri="{FF2B5EF4-FFF2-40B4-BE49-F238E27FC236}">
                <a16:creationId xmlns:a16="http://schemas.microsoft.com/office/drawing/2014/main" id="{8715E272-6D3D-4746-8A66-5836D2E06646}"/>
              </a:ext>
            </a:extLst>
          </p:cNvPr>
          <p:cNvSpPr/>
          <p:nvPr/>
        </p:nvSpPr>
        <p:spPr>
          <a:xfrm>
            <a:off x="7765273" y="4961932"/>
            <a:ext cx="353569" cy="67427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solidFill>
                <a:schemeClr val="tx1"/>
              </a:solidFill>
            </a:endParaRPr>
          </a:p>
        </p:txBody>
      </p:sp>
      <p:sp>
        <p:nvSpPr>
          <p:cNvPr id="41" name="Rectangle 4">
            <a:extLst>
              <a:ext uri="{FF2B5EF4-FFF2-40B4-BE49-F238E27FC236}">
                <a16:creationId xmlns:a16="http://schemas.microsoft.com/office/drawing/2014/main" id="{DF058114-FFF0-CE42-BEDC-63C122273AFF}"/>
              </a:ext>
            </a:extLst>
          </p:cNvPr>
          <p:cNvSpPr>
            <a:spLocks noChangeArrowheads="1"/>
          </p:cNvSpPr>
          <p:nvPr/>
        </p:nvSpPr>
        <p:spPr bwMode="auto">
          <a:xfrm>
            <a:off x="8126361" y="4781311"/>
            <a:ext cx="760407" cy="112709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0" indent="0" algn="ctr" eaLnBrk="1" hangingPunct="1"/>
            <a:r>
              <a:rPr kumimoji="1" lang="zh-CN" altLang="en-US" sz="2200" b="1" dirty="0">
                <a:latin typeface="SimHei" panose="02010609060101010101" pitchFamily="49" charset="-122"/>
                <a:ea typeface="SimHei" panose="02010609060101010101" pitchFamily="49" charset="-122"/>
              </a:rPr>
              <a:t>输出</a:t>
            </a:r>
          </a:p>
        </p:txBody>
      </p:sp>
      <p:sp>
        <p:nvSpPr>
          <p:cNvPr id="32" name="Rectangle 2">
            <a:extLst>
              <a:ext uri="{FF2B5EF4-FFF2-40B4-BE49-F238E27FC236}">
                <a16:creationId xmlns:a16="http://schemas.microsoft.com/office/drawing/2014/main" id="{0525B738-C114-60F3-1929-CA409C27E86C}"/>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粒子群算法程序设计</a:t>
            </a:r>
            <a:endParaRPr lang="en-US" altLang="zh-CN" sz="4400" dirty="0">
              <a:latin typeface="方正姚体" panose="02010601030101010101" pitchFamily="2" charset="-122"/>
              <a:ea typeface="方正姚体" panose="02010601030101010101" pitchFamily="2"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9" grpId="0" animBg="1"/>
      <p:bldP spid="30" grpId="0" animBg="1"/>
      <p:bldP spid="31" grpId="0" animBg="1"/>
      <p:bldP spid="33"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A71767A-9E99-484F-960F-337038B75E3F}"/>
                  </a:ext>
                </a:extLst>
              </p:cNvPr>
              <p:cNvSpPr/>
              <p:nvPr/>
            </p:nvSpPr>
            <p:spPr>
              <a:xfrm>
                <a:off x="510173" y="1127015"/>
                <a:ext cx="8043892" cy="1712520"/>
              </a:xfrm>
              <a:prstGeom prst="rect">
                <a:avLst/>
              </a:prstGeom>
            </p:spPr>
            <p:txBody>
              <a:bodyPr wrap="square">
                <a:spAutoFit/>
              </a:bodyPr>
              <a:lstStyle/>
              <a:p>
                <a:pPr marL="361950" indent="-361950" algn="just">
                  <a:lnSpc>
                    <a:spcPct val="130000"/>
                  </a:lnSpc>
                  <a:buFont typeface="Wingdings" panose="05000000000000000000" pitchFamily="2" charset="2"/>
                  <a:buChar char="Ø"/>
                  <a:defRPr/>
                </a:pPr>
                <a:r>
                  <a:rPr lang="zh-CN" altLang="en-US" sz="2800" dirty="0">
                    <a:solidFill>
                      <a:schemeClr val="tx1"/>
                    </a:solidFill>
                    <a:latin typeface="Times New Roman" panose="02020603050405020304"/>
                    <a:ea typeface="黑体" panose="02010609060101010101" pitchFamily="49" charset="-122"/>
                    <a:cs typeface="Times New Roman" panose="02020603050405020304"/>
                  </a:rPr>
                  <a:t>在基本粒子群算法中，</a:t>
                </a:r>
                <a:r>
                  <a:rPr lang="zh-CN" altLang="en-US" sz="2800" dirty="0">
                    <a:solidFill>
                      <a:srgbClr val="FF0000"/>
                    </a:solidFill>
                    <a:latin typeface="Times New Roman" panose="02020603050405020304"/>
                    <a:ea typeface="黑体" panose="02010609060101010101" pitchFamily="49" charset="-122"/>
                    <a:cs typeface="Times New Roman" panose="02020603050405020304"/>
                  </a:rPr>
                  <a:t>粒子数</a:t>
                </a:r>
                <a:r>
                  <a:rPr lang="en-US" altLang="zh-CN" sz="2800" i="1" dirty="0">
                    <a:solidFill>
                      <a:srgbClr val="FF0000"/>
                    </a:solidFill>
                    <a:latin typeface="Times New Roman" panose="02020603050405020304"/>
                    <a:ea typeface="黑体" panose="02010609060101010101" pitchFamily="49" charset="-122"/>
                    <a:cs typeface="Times New Roman" panose="02020603050405020304"/>
                  </a:rPr>
                  <a:t>m</a:t>
                </a:r>
                <a:r>
                  <a:rPr lang="zh-CN" altLang="en-US" sz="2800" dirty="0">
                    <a:solidFill>
                      <a:srgbClr val="FF0000"/>
                    </a:solidFill>
                    <a:latin typeface="Times New Roman" panose="02020603050405020304"/>
                    <a:ea typeface="黑体" panose="02010609060101010101" pitchFamily="49" charset="-122"/>
                    <a:cs typeface="Times New Roman" panose="02020603050405020304"/>
                  </a:rPr>
                  <a:t>、惯性因子</a:t>
                </a:r>
                <a:r>
                  <a:rPr lang="en-US" altLang="zh-CN" sz="2800" i="1" dirty="0">
                    <a:solidFill>
                      <a:srgbClr val="FF0000"/>
                    </a:solidFill>
                    <a:latin typeface="Times New Roman" panose="02020603050405020304"/>
                    <a:ea typeface="黑体" panose="02010609060101010101" pitchFamily="49" charset="-122"/>
                    <a:cs typeface="Times New Roman" panose="02020603050405020304"/>
                  </a:rPr>
                  <a:t>w</a:t>
                </a:r>
                <a:r>
                  <a:rPr lang="zh-CN" altLang="en-US" sz="2800" dirty="0">
                    <a:solidFill>
                      <a:srgbClr val="FF0000"/>
                    </a:solidFill>
                    <a:latin typeface="Times New Roman" panose="02020603050405020304"/>
                    <a:ea typeface="黑体" panose="02010609060101010101" pitchFamily="49" charset="-122"/>
                    <a:cs typeface="Times New Roman" panose="02020603050405020304"/>
                  </a:rPr>
                  <a:t>、最大飞翔速度</a:t>
                </a:r>
                <a14:m>
                  <m:oMath xmlns:m="http://schemas.openxmlformats.org/officeDocument/2006/math">
                    <m:sSub>
                      <m:sSubPr>
                        <m:ctrlPr>
                          <a:rPr lang="en-US" altLang="zh-CN" sz="2800" i="1">
                            <a:solidFill>
                              <a:srgbClr val="FF0000"/>
                            </a:solidFill>
                            <a:latin typeface="Cambria Math" panose="02040503050406030204" pitchFamily="18" charset="0"/>
                            <a:ea typeface="黑体" panose="02010609060101010101" pitchFamily="49" charset="-122"/>
                            <a:cs typeface="Times New Roman" panose="02020603050405020304"/>
                          </a:rPr>
                        </m:ctrlPr>
                      </m:sSubPr>
                      <m:e>
                        <m:r>
                          <a:rPr lang="en-US" altLang="zh-CN" sz="2800">
                            <a:solidFill>
                              <a:srgbClr val="FF0000"/>
                            </a:solidFill>
                            <a:latin typeface="Cambria Math" panose="02040503050406030204" pitchFamily="18" charset="0"/>
                            <a:ea typeface="黑体" panose="02010609060101010101" pitchFamily="49" charset="-122"/>
                            <a:cs typeface="Times New Roman" panose="02020603050405020304"/>
                          </a:rPr>
                          <m:t>𝑣</m:t>
                        </m:r>
                      </m:e>
                      <m:sub>
                        <m:r>
                          <a:rPr lang="en-US" altLang="zh-CN" sz="2800">
                            <a:solidFill>
                              <a:srgbClr val="FF0000"/>
                            </a:solidFill>
                            <a:latin typeface="Cambria Math" panose="02040503050406030204" pitchFamily="18" charset="0"/>
                            <a:ea typeface="黑体" panose="02010609060101010101" pitchFamily="49" charset="-122"/>
                            <a:cs typeface="Times New Roman" panose="02020603050405020304"/>
                          </a:rPr>
                          <m:t>𝑚𝑎𝑥</m:t>
                        </m:r>
                      </m:sub>
                    </m:sSub>
                  </m:oMath>
                </a14:m>
                <a:r>
                  <a:rPr lang="zh-CN" altLang="en-US" sz="2800" dirty="0">
                    <a:solidFill>
                      <a:srgbClr val="FF0000"/>
                    </a:solidFill>
                    <a:latin typeface="Times New Roman" panose="02020603050405020304"/>
                    <a:ea typeface="黑体" panose="02010609060101010101" pitchFamily="49" charset="-122"/>
                    <a:cs typeface="Times New Roman" panose="02020603050405020304"/>
                  </a:rPr>
                  <a:t>和加速常数</a:t>
                </a:r>
                <a14:m>
                  <m:oMath xmlns:m="http://schemas.openxmlformats.org/officeDocument/2006/math">
                    <m:sSub>
                      <m:sSubPr>
                        <m:ctrlPr>
                          <a:rPr lang="en-US" altLang="zh-CN" sz="2800" i="1">
                            <a:solidFill>
                              <a:srgbClr val="FF0000"/>
                            </a:solidFill>
                            <a:latin typeface="Cambria Math" panose="02040503050406030204" pitchFamily="18" charset="0"/>
                            <a:ea typeface="黑体" panose="02010609060101010101" pitchFamily="49" charset="-122"/>
                            <a:cs typeface="Times New Roman" panose="02020603050405020304"/>
                          </a:rPr>
                        </m:ctrlPr>
                      </m:sSubPr>
                      <m:e>
                        <m:r>
                          <a:rPr lang="en-US" altLang="zh-CN" sz="2800">
                            <a:solidFill>
                              <a:srgbClr val="FF0000"/>
                            </a:solidFill>
                            <a:latin typeface="Cambria Math" panose="02040503050406030204" pitchFamily="18" charset="0"/>
                            <a:ea typeface="黑体" panose="02010609060101010101" pitchFamily="49" charset="-122"/>
                            <a:cs typeface="Times New Roman" panose="02020603050405020304"/>
                          </a:rPr>
                          <m:t>𝑐</m:t>
                        </m:r>
                      </m:e>
                      <m:sub>
                        <m:r>
                          <a:rPr lang="en-US" altLang="zh-CN" sz="2800">
                            <a:solidFill>
                              <a:srgbClr val="FF0000"/>
                            </a:solidFill>
                            <a:latin typeface="Cambria Math" panose="02040503050406030204" pitchFamily="18" charset="0"/>
                            <a:ea typeface="黑体" panose="02010609060101010101" pitchFamily="49" charset="-122"/>
                            <a:cs typeface="Times New Roman" panose="02020603050405020304"/>
                          </a:rPr>
                          <m:t>1</m:t>
                        </m:r>
                      </m:sub>
                    </m:sSub>
                    <m:r>
                      <a:rPr lang="zh-CN" altLang="en-US" sz="2800">
                        <a:solidFill>
                          <a:srgbClr val="FF0000"/>
                        </a:solidFill>
                        <a:latin typeface="Cambria Math" panose="02040503050406030204" pitchFamily="18" charset="0"/>
                        <a:ea typeface="黑体" panose="02010609060101010101" pitchFamily="49" charset="-122"/>
                        <a:cs typeface="Times New Roman" panose="02020603050405020304"/>
                      </a:rPr>
                      <m:t>与</m:t>
                    </m:r>
                    <m:sSub>
                      <m:sSubPr>
                        <m:ctrlPr>
                          <a:rPr lang="en-US" altLang="zh-CN" sz="2800" i="1">
                            <a:solidFill>
                              <a:srgbClr val="FF0000"/>
                            </a:solidFill>
                            <a:latin typeface="Cambria Math" panose="02040503050406030204" pitchFamily="18" charset="0"/>
                            <a:ea typeface="黑体" panose="02010609060101010101" pitchFamily="49" charset="-122"/>
                            <a:cs typeface="Times New Roman" panose="02020603050405020304"/>
                          </a:rPr>
                        </m:ctrlPr>
                      </m:sSubPr>
                      <m:e>
                        <m:r>
                          <a:rPr lang="en-US" altLang="zh-CN" sz="2800">
                            <a:solidFill>
                              <a:srgbClr val="FF0000"/>
                            </a:solidFill>
                            <a:latin typeface="Cambria Math" panose="02040503050406030204" pitchFamily="18" charset="0"/>
                            <a:ea typeface="黑体" panose="02010609060101010101" pitchFamily="49" charset="-122"/>
                            <a:cs typeface="Times New Roman" panose="02020603050405020304"/>
                          </a:rPr>
                          <m:t>𝑐</m:t>
                        </m:r>
                      </m:e>
                      <m:sub>
                        <m:r>
                          <a:rPr lang="en-US" altLang="zh-CN" sz="2800">
                            <a:solidFill>
                              <a:srgbClr val="FF0000"/>
                            </a:solidFill>
                            <a:latin typeface="Cambria Math" panose="02040503050406030204" pitchFamily="18" charset="0"/>
                            <a:ea typeface="黑体" panose="02010609060101010101" pitchFamily="49" charset="-122"/>
                            <a:cs typeface="Times New Roman" panose="02020603050405020304"/>
                          </a:rPr>
                          <m:t>2</m:t>
                        </m:r>
                      </m:sub>
                    </m:sSub>
                  </m:oMath>
                </a14:m>
                <a:r>
                  <a:rPr lang="zh-CN" altLang="en-US" sz="2800" dirty="0">
                    <a:solidFill>
                      <a:schemeClr val="tx1"/>
                    </a:solidFill>
                    <a:latin typeface="Times New Roman" panose="02020603050405020304"/>
                    <a:ea typeface="黑体" panose="02010609060101010101" pitchFamily="49" charset="-122"/>
                    <a:cs typeface="Times New Roman" panose="02020603050405020304"/>
                  </a:rPr>
                  <a:t>等参数对算法影响突出。</a:t>
                </a:r>
                <a:endParaRPr lang="en-US" altLang="zh-CN" sz="2800" dirty="0">
                  <a:solidFill>
                    <a:schemeClr val="tx1"/>
                  </a:solidFill>
                  <a:latin typeface="Times New Roman" panose="02020603050405020304"/>
                  <a:ea typeface="黑体" panose="02010609060101010101" pitchFamily="49" charset="-122"/>
                  <a:cs typeface="Times New Roman" panose="02020603050405020304"/>
                </a:endParaRPr>
              </a:p>
            </p:txBody>
          </p:sp>
        </mc:Choice>
        <mc:Fallback xmlns="">
          <p:sp>
            <p:nvSpPr>
              <p:cNvPr id="6" name="矩形 5">
                <a:extLst>
                  <a:ext uri="{FF2B5EF4-FFF2-40B4-BE49-F238E27FC236}">
                    <a16:creationId xmlns:a16="http://schemas.microsoft.com/office/drawing/2014/main" id="{5A71767A-9E99-484F-960F-337038B75E3F}"/>
                  </a:ext>
                </a:extLst>
              </p:cNvPr>
              <p:cNvSpPr>
                <a:spLocks noRot="1" noChangeAspect="1" noMove="1" noResize="1" noEditPoints="1" noAdjustHandles="1" noChangeArrowheads="1" noChangeShapeType="1" noTextEdit="1"/>
              </p:cNvSpPr>
              <p:nvPr/>
            </p:nvSpPr>
            <p:spPr>
              <a:xfrm>
                <a:off x="510173" y="1127015"/>
                <a:ext cx="8043892" cy="1712520"/>
              </a:xfrm>
              <a:prstGeom prst="rect">
                <a:avLst/>
              </a:prstGeom>
              <a:blipFill>
                <a:blip r:embed="rId2"/>
                <a:stretch>
                  <a:fillRect l="-1365" t="-1068" r="-1516" b="-7829"/>
                </a:stretch>
              </a:blipFill>
            </p:spPr>
            <p:txBody>
              <a:bodyPr/>
              <a:lstStyle/>
              <a:p>
                <a:r>
                  <a:rPr lang="zh-CN" altLang="en-US">
                    <a:noFill/>
                  </a:rPr>
                  <a:t> </a:t>
                </a:r>
              </a:p>
            </p:txBody>
          </p:sp>
        </mc:Fallback>
      </mc:AlternateContent>
      <p:sp>
        <p:nvSpPr>
          <p:cNvPr id="18" name="圆角矩形 17">
            <a:extLst>
              <a:ext uri="{FF2B5EF4-FFF2-40B4-BE49-F238E27FC236}">
                <a16:creationId xmlns:a16="http://schemas.microsoft.com/office/drawing/2014/main" id="{917B1B6E-E2FE-8640-9D01-3A9CD24C6E15}"/>
              </a:ext>
            </a:extLst>
          </p:cNvPr>
          <p:cNvSpPr/>
          <p:nvPr/>
        </p:nvSpPr>
        <p:spPr>
          <a:xfrm>
            <a:off x="510173" y="2902067"/>
            <a:ext cx="1919105" cy="326275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kumimoji="1" lang="zh-CN" altLang="en-US" sz="2400" dirty="0">
                <a:solidFill>
                  <a:srgbClr val="FF0000"/>
                </a:solidFill>
                <a:latin typeface="Times New Roman" panose="02020603050405020304" pitchFamily="18" charset="0"/>
                <a:ea typeface="SimHei" panose="02010609060101010101" pitchFamily="49" charset="-122"/>
                <a:cs typeface="Times New Roman" panose="02020603050405020304" pitchFamily="18" charset="0"/>
              </a:rPr>
              <a:t>粒子数</a:t>
            </a:r>
            <a:r>
              <a:rPr kumimoji="1" lang="en-US" altLang="zh-CN" sz="2400" i="1" dirty="0">
                <a:solidFill>
                  <a:srgbClr val="FF0000"/>
                </a:solidFill>
                <a:latin typeface="Times New Roman" panose="02020603050405020304" pitchFamily="18" charset="0"/>
                <a:ea typeface="SimHei" panose="02010609060101010101" pitchFamily="49" charset="-122"/>
                <a:cs typeface="Times New Roman" panose="02020603050405020304" pitchFamily="18" charset="0"/>
              </a:rPr>
              <a:t>m</a:t>
            </a:r>
          </a:p>
          <a:p>
            <a:pPr algn="just"/>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一般取值为</a:t>
            </a:r>
            <a:r>
              <a:rPr kumimoji="1" lang="en-US" altLang="zh-CN"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20</a:t>
            </a:r>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a:t>
            </a:r>
            <a:r>
              <a:rPr kumimoji="1" lang="en-US" altLang="zh-CN"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40</a:t>
            </a:r>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；粒子数越多，搜索范围越大，越容易找到全局最优解；</a:t>
            </a:r>
          </a:p>
        </p:txBody>
      </p:sp>
      <p:sp>
        <p:nvSpPr>
          <p:cNvPr id="19" name="圆角矩形 18">
            <a:extLst>
              <a:ext uri="{FF2B5EF4-FFF2-40B4-BE49-F238E27FC236}">
                <a16:creationId xmlns:a16="http://schemas.microsoft.com/office/drawing/2014/main" id="{D18DD5B0-1280-B447-9E6C-6D02B9BEACBF}"/>
              </a:ext>
            </a:extLst>
          </p:cNvPr>
          <p:cNvSpPr/>
          <p:nvPr/>
        </p:nvSpPr>
        <p:spPr>
          <a:xfrm>
            <a:off x="2609222" y="2927007"/>
            <a:ext cx="1920188" cy="32378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2400" dirty="0">
                <a:solidFill>
                  <a:srgbClr val="FF0000"/>
                </a:solidFill>
                <a:latin typeface="Times New Roman" panose="02020603050405020304" pitchFamily="18" charset="0"/>
                <a:ea typeface="SimHei" panose="02010609060101010101" pitchFamily="49" charset="-122"/>
                <a:cs typeface="Times New Roman" panose="02020603050405020304" pitchFamily="18" charset="0"/>
              </a:rPr>
              <a:t>惯性因子</a:t>
            </a:r>
            <a:r>
              <a:rPr kumimoji="1" lang="en-US" altLang="zh-CN" sz="2400" i="1" dirty="0">
                <a:solidFill>
                  <a:srgbClr val="FF0000"/>
                </a:solidFill>
                <a:latin typeface="Times New Roman" panose="02020603050405020304" pitchFamily="18" charset="0"/>
                <a:ea typeface="SimHei" panose="02010609060101010101" pitchFamily="49" charset="-122"/>
                <a:cs typeface="Times New Roman" panose="02020603050405020304" pitchFamily="18" charset="0"/>
              </a:rPr>
              <a:t>w</a:t>
            </a:r>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越大，越易错失局部最优解，全局搜索能力越强；</a:t>
            </a:r>
          </a:p>
        </p:txBody>
      </p:sp>
      <mc:AlternateContent xmlns:mc="http://schemas.openxmlformats.org/markup-compatibility/2006" xmlns:a14="http://schemas.microsoft.com/office/drawing/2010/main">
        <mc:Choice Requires="a14">
          <p:sp>
            <p:nvSpPr>
              <p:cNvPr id="20" name="圆角矩形 19">
                <a:extLst>
                  <a:ext uri="{FF2B5EF4-FFF2-40B4-BE49-F238E27FC236}">
                    <a16:creationId xmlns:a16="http://schemas.microsoft.com/office/drawing/2014/main" id="{9AB3A22F-C9D6-0C4E-9569-7807789EB2CF}"/>
                  </a:ext>
                </a:extLst>
              </p:cNvPr>
              <p:cNvSpPr/>
              <p:nvPr/>
            </p:nvSpPr>
            <p:spPr>
              <a:xfrm>
                <a:off x="4693041" y="2902067"/>
                <a:ext cx="1919106" cy="32378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2400" dirty="0">
                    <a:solidFill>
                      <a:srgbClr val="FF0000"/>
                    </a:solidFill>
                    <a:latin typeface="Times New Roman" panose="02020603050405020304" pitchFamily="18" charset="0"/>
                    <a:ea typeface="SimHei" panose="02010609060101010101" pitchFamily="49" charset="-122"/>
                    <a:cs typeface="Times New Roman" panose="02020603050405020304" pitchFamily="18" charset="0"/>
                  </a:rPr>
                  <a:t>加速常数</a:t>
                </a:r>
                <a14:m>
                  <m:oMath xmlns:m="http://schemas.openxmlformats.org/officeDocument/2006/math">
                    <m:sSub>
                      <m:sSubPr>
                        <m:ctrlPr>
                          <a:rPr lang="en-US" altLang="zh-CN" sz="2400" i="1" smtClean="0">
                            <a:solidFill>
                              <a:srgbClr val="FF0000"/>
                            </a:solidFill>
                            <a:latin typeface="Cambria Math" panose="02040503050406030204" pitchFamily="18" charset="0"/>
                            <a:ea typeface="黑体" panose="02010609060101010101" pitchFamily="49" charset="-122"/>
                            <a:cs typeface="Times New Roman" panose="02020603050405020304"/>
                          </a:rPr>
                        </m:ctrlPr>
                      </m:sSubPr>
                      <m:e>
                        <m:r>
                          <a:rPr lang="en-US" altLang="zh-CN" sz="2400" b="0" i="1">
                            <a:solidFill>
                              <a:srgbClr val="FF0000"/>
                            </a:solidFill>
                            <a:latin typeface="Cambria Math" panose="02040503050406030204" pitchFamily="18" charset="0"/>
                            <a:ea typeface="黑体" panose="02010609060101010101" pitchFamily="49" charset="-122"/>
                            <a:cs typeface="Times New Roman" panose="02020603050405020304"/>
                          </a:rPr>
                          <m:t>𝑐</m:t>
                        </m:r>
                      </m:e>
                      <m:sub>
                        <m:r>
                          <a:rPr lang="en-US" altLang="zh-CN" sz="2400" b="0" i="1">
                            <a:solidFill>
                              <a:srgbClr val="FF0000"/>
                            </a:solidFill>
                            <a:latin typeface="Cambria Math" panose="02040503050406030204" pitchFamily="18" charset="0"/>
                            <a:ea typeface="黑体" panose="02010609060101010101" pitchFamily="49" charset="-122"/>
                            <a:cs typeface="Times New Roman" panose="02020603050405020304"/>
                          </a:rPr>
                          <m:t>1</m:t>
                        </m:r>
                      </m:sub>
                    </m:sSub>
                    <m:r>
                      <a:rPr lang="zh-CN" altLang="en-US" sz="2400" b="0">
                        <a:solidFill>
                          <a:srgbClr val="FF0000"/>
                        </a:solidFill>
                        <a:latin typeface="Cambria Math" panose="02040503050406030204" pitchFamily="18" charset="0"/>
                        <a:ea typeface="黑体" panose="02010609060101010101" pitchFamily="49" charset="-122"/>
                        <a:cs typeface="Times New Roman" panose="02020603050405020304"/>
                      </a:rPr>
                      <m:t>与</m:t>
                    </m:r>
                    <m:sSub>
                      <m:sSubPr>
                        <m:ctrlPr>
                          <a:rPr lang="en-US" altLang="zh-CN" sz="2400" i="1">
                            <a:solidFill>
                              <a:srgbClr val="FF0000"/>
                            </a:solidFill>
                            <a:latin typeface="Cambria Math" panose="02040503050406030204" pitchFamily="18" charset="0"/>
                            <a:ea typeface="黑体" panose="02010609060101010101" pitchFamily="49" charset="-122"/>
                            <a:cs typeface="Times New Roman" panose="02020603050405020304"/>
                          </a:rPr>
                        </m:ctrlPr>
                      </m:sSubPr>
                      <m:e>
                        <m:r>
                          <a:rPr lang="en-US" altLang="zh-CN" sz="2400" b="0" i="1">
                            <a:solidFill>
                              <a:srgbClr val="FF0000"/>
                            </a:solidFill>
                            <a:latin typeface="Cambria Math" panose="02040503050406030204" pitchFamily="18" charset="0"/>
                            <a:ea typeface="黑体" panose="02010609060101010101" pitchFamily="49" charset="-122"/>
                            <a:cs typeface="Times New Roman" panose="02020603050405020304"/>
                          </a:rPr>
                          <m:t>𝑐</m:t>
                        </m:r>
                      </m:e>
                      <m:sub>
                        <m:r>
                          <a:rPr lang="en-US" altLang="zh-CN" sz="2400" b="0" i="1">
                            <a:solidFill>
                              <a:srgbClr val="FF0000"/>
                            </a:solidFill>
                            <a:latin typeface="Cambria Math" panose="02040503050406030204" pitchFamily="18" charset="0"/>
                            <a:ea typeface="黑体" panose="02010609060101010101" pitchFamily="49" charset="-122"/>
                            <a:cs typeface="Times New Roman" panose="02020603050405020304"/>
                          </a:rPr>
                          <m:t>2</m:t>
                        </m:r>
                      </m:sub>
                    </m:sSub>
                  </m:oMath>
                </a14:m>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一般情况取：</a:t>
                </a:r>
                <a:r>
                  <a:rPr lang="en-US" altLang="zh-CN" sz="2400" dirty="0">
                    <a:solidFill>
                      <a:schemeClr val="tx1"/>
                    </a:solidFill>
                    <a:ea typeface="黑体" panose="02010609060101010101" pitchFamily="49" charset="-122"/>
                    <a:cs typeface="Times New Roman" panose="02020603050405020304"/>
                  </a:rPr>
                  <a:t> </a:t>
                </a:r>
                <a14:m>
                  <m:oMath xmlns:m="http://schemas.openxmlformats.org/officeDocument/2006/math">
                    <m:sSub>
                      <m:sSubPr>
                        <m:ctrlPr>
                          <a:rPr lang="en-US" altLang="zh-CN" sz="2400" i="1">
                            <a:solidFill>
                              <a:schemeClr val="tx1"/>
                            </a:solidFill>
                            <a:latin typeface="Cambria Math" panose="02040503050406030204" pitchFamily="18" charset="0"/>
                            <a:ea typeface="黑体" panose="02010609060101010101" pitchFamily="49" charset="-122"/>
                            <a:cs typeface="Times New Roman" panose="02020603050405020304"/>
                          </a:rPr>
                        </m:ctrlPr>
                      </m:sSubPr>
                      <m:e>
                        <m:r>
                          <a:rPr lang="en-US" altLang="zh-CN" sz="2400" b="0" i="1">
                            <a:solidFill>
                              <a:schemeClr val="tx1"/>
                            </a:solidFill>
                            <a:latin typeface="Cambria Math" panose="02040503050406030204" pitchFamily="18" charset="0"/>
                            <a:ea typeface="黑体" panose="02010609060101010101" pitchFamily="49" charset="-122"/>
                            <a:cs typeface="Times New Roman" panose="02020603050405020304"/>
                          </a:rPr>
                          <m:t>𝑐</m:t>
                        </m:r>
                      </m:e>
                      <m:sub>
                        <m:r>
                          <a:rPr lang="en-US" altLang="zh-CN" sz="2400" b="0" i="1">
                            <a:solidFill>
                              <a:schemeClr val="tx1"/>
                            </a:solidFill>
                            <a:latin typeface="Cambria Math" panose="02040503050406030204" pitchFamily="18" charset="0"/>
                            <a:ea typeface="黑体" panose="02010609060101010101" pitchFamily="49" charset="-122"/>
                            <a:cs typeface="Times New Roman" panose="02020603050405020304"/>
                          </a:rPr>
                          <m:t>1</m:t>
                        </m:r>
                      </m:sub>
                    </m:sSub>
                    <m:r>
                      <a:rPr lang="en-US" altLang="zh-CN" sz="2400" b="0" i="1">
                        <a:solidFill>
                          <a:schemeClr val="tx1"/>
                        </a:solidFill>
                        <a:latin typeface="Cambria Math" panose="02040503050406030204" pitchFamily="18" charset="0"/>
                        <a:ea typeface="黑体" panose="02010609060101010101" pitchFamily="49" charset="-122"/>
                        <a:cs typeface="Times New Roman" panose="02020603050405020304"/>
                      </a:rPr>
                      <m:t>=</m:t>
                    </m:r>
                    <m:sSub>
                      <m:sSubPr>
                        <m:ctrlPr>
                          <a:rPr lang="en-US" altLang="zh-CN" sz="2400" i="1">
                            <a:solidFill>
                              <a:schemeClr val="tx1"/>
                            </a:solidFill>
                            <a:latin typeface="Cambria Math" panose="02040503050406030204" pitchFamily="18" charset="0"/>
                            <a:ea typeface="黑体" panose="02010609060101010101" pitchFamily="49" charset="-122"/>
                            <a:cs typeface="Times New Roman" panose="02020603050405020304"/>
                          </a:rPr>
                        </m:ctrlPr>
                      </m:sSubPr>
                      <m:e>
                        <m:r>
                          <a:rPr lang="en-US" altLang="zh-CN" sz="2400" b="0" i="1">
                            <a:solidFill>
                              <a:schemeClr val="tx1"/>
                            </a:solidFill>
                            <a:latin typeface="Cambria Math" panose="02040503050406030204" pitchFamily="18" charset="0"/>
                            <a:ea typeface="黑体" panose="02010609060101010101" pitchFamily="49" charset="-122"/>
                            <a:cs typeface="Times New Roman" panose="02020603050405020304"/>
                          </a:rPr>
                          <m:t>𝑐</m:t>
                        </m:r>
                      </m:e>
                      <m:sub>
                        <m:r>
                          <a:rPr lang="en-US" altLang="zh-CN" sz="2400" b="0" i="1">
                            <a:solidFill>
                              <a:schemeClr val="tx1"/>
                            </a:solidFill>
                            <a:latin typeface="Cambria Math" panose="02040503050406030204" pitchFamily="18" charset="0"/>
                            <a:ea typeface="黑体" panose="02010609060101010101" pitchFamily="49" charset="-122"/>
                            <a:cs typeface="Times New Roman" panose="02020603050405020304"/>
                          </a:rPr>
                          <m:t>2</m:t>
                        </m:r>
                      </m:sub>
                    </m:sSub>
                    <m:r>
                      <a:rPr lang="en-US" altLang="zh-CN" sz="2400" b="0" i="1">
                        <a:solidFill>
                          <a:schemeClr val="tx1"/>
                        </a:solidFill>
                        <a:latin typeface="Cambria Math" panose="02040503050406030204" pitchFamily="18" charset="0"/>
                        <a:ea typeface="黑体" panose="02010609060101010101" pitchFamily="49" charset="-122"/>
                        <a:cs typeface="Times New Roman" panose="02020603050405020304"/>
                      </a:rPr>
                      <m:t>=2.0</m:t>
                    </m:r>
                  </m:oMath>
                </a14:m>
                <a:endPar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endParaRPr>
              </a:p>
            </p:txBody>
          </p:sp>
        </mc:Choice>
        <mc:Fallback xmlns="">
          <p:sp>
            <p:nvSpPr>
              <p:cNvPr id="20" name="圆角矩形 19">
                <a:extLst>
                  <a:ext uri="{FF2B5EF4-FFF2-40B4-BE49-F238E27FC236}">
                    <a16:creationId xmlns:a16="http://schemas.microsoft.com/office/drawing/2014/main" id="{9AB3A22F-C9D6-0C4E-9569-7807789EB2CF}"/>
                  </a:ext>
                </a:extLst>
              </p:cNvPr>
              <p:cNvSpPr>
                <a:spLocks noRot="1" noChangeAspect="1" noMove="1" noResize="1" noEditPoints="1" noAdjustHandles="1" noChangeArrowheads="1" noChangeShapeType="1" noTextEdit="1"/>
              </p:cNvSpPr>
              <p:nvPr/>
            </p:nvSpPr>
            <p:spPr>
              <a:xfrm>
                <a:off x="4693041" y="2902067"/>
                <a:ext cx="1919106" cy="3237819"/>
              </a:xfrm>
              <a:prstGeom prst="round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圆角矩形 20">
                <a:extLst>
                  <a:ext uri="{FF2B5EF4-FFF2-40B4-BE49-F238E27FC236}">
                    <a16:creationId xmlns:a16="http://schemas.microsoft.com/office/drawing/2014/main" id="{7C955769-E074-5F48-875F-F28A65D466A4}"/>
                  </a:ext>
                </a:extLst>
              </p:cNvPr>
              <p:cNvSpPr/>
              <p:nvPr/>
            </p:nvSpPr>
            <p:spPr>
              <a:xfrm>
                <a:off x="6792090" y="2898059"/>
                <a:ext cx="1919106" cy="326275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2400" dirty="0">
                    <a:solidFill>
                      <a:srgbClr val="FF0000"/>
                    </a:solidFill>
                    <a:latin typeface="Times New Roman" panose="02020603050405020304" pitchFamily="18" charset="0"/>
                    <a:ea typeface="SimHei" panose="02010609060101010101" pitchFamily="49" charset="-122"/>
                    <a:cs typeface="Times New Roman" panose="02020603050405020304" pitchFamily="18" charset="0"/>
                  </a:rPr>
                  <a:t>最大飞翔速度</a:t>
                </a:r>
                <a14:m>
                  <m:oMath xmlns:m="http://schemas.openxmlformats.org/officeDocument/2006/math">
                    <m:sSub>
                      <m:sSubPr>
                        <m:ctrlPr>
                          <a:rPr lang="en-US" altLang="zh-CN" sz="2400" i="1">
                            <a:solidFill>
                              <a:srgbClr val="FF0000"/>
                            </a:solidFill>
                            <a:latin typeface="Cambria Math" panose="02040503050406030204" pitchFamily="18" charset="0"/>
                            <a:ea typeface="黑体" panose="02010609060101010101" pitchFamily="49" charset="-122"/>
                            <a:cs typeface="Times New Roman" panose="02020603050405020304"/>
                          </a:rPr>
                        </m:ctrlPr>
                      </m:sSubPr>
                      <m:e>
                        <m:r>
                          <a:rPr lang="en-US" altLang="zh-CN" sz="2400" b="0" i="1">
                            <a:solidFill>
                              <a:srgbClr val="FF0000"/>
                            </a:solidFill>
                            <a:latin typeface="Cambria Math" panose="02040503050406030204" pitchFamily="18" charset="0"/>
                            <a:ea typeface="黑体" panose="02010609060101010101" pitchFamily="49" charset="-122"/>
                            <a:cs typeface="Times New Roman" panose="02020603050405020304"/>
                          </a:rPr>
                          <m:t>𝑣</m:t>
                        </m:r>
                      </m:e>
                      <m:sub>
                        <m:r>
                          <a:rPr lang="en-US" altLang="zh-CN" sz="2400" b="0" i="1">
                            <a:solidFill>
                              <a:srgbClr val="FF0000"/>
                            </a:solidFill>
                            <a:latin typeface="Cambria Math" panose="02040503050406030204" pitchFamily="18" charset="0"/>
                            <a:ea typeface="黑体" panose="02010609060101010101" pitchFamily="49" charset="-122"/>
                            <a:cs typeface="Times New Roman" panose="02020603050405020304"/>
                          </a:rPr>
                          <m:t>𝑚𝑎𝑥</m:t>
                        </m:r>
                      </m:sub>
                    </m:sSub>
                  </m:oMath>
                </a14:m>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通常设定为每维变化范围的</a:t>
                </a:r>
                <a:r>
                  <a:rPr kumimoji="1" lang="en-US" altLang="zh-CN"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10%~20% </a:t>
                </a:r>
              </a:p>
            </p:txBody>
          </p:sp>
        </mc:Choice>
        <mc:Fallback xmlns="">
          <p:sp>
            <p:nvSpPr>
              <p:cNvPr id="21" name="圆角矩形 20">
                <a:extLst>
                  <a:ext uri="{FF2B5EF4-FFF2-40B4-BE49-F238E27FC236}">
                    <a16:creationId xmlns:a16="http://schemas.microsoft.com/office/drawing/2014/main" id="{7C955769-E074-5F48-875F-F28A65D466A4}"/>
                  </a:ext>
                </a:extLst>
              </p:cNvPr>
              <p:cNvSpPr>
                <a:spLocks noRot="1" noChangeAspect="1" noMove="1" noResize="1" noEditPoints="1" noAdjustHandles="1" noChangeArrowheads="1" noChangeShapeType="1" noTextEdit="1"/>
              </p:cNvSpPr>
              <p:nvPr/>
            </p:nvSpPr>
            <p:spPr>
              <a:xfrm>
                <a:off x="6792090" y="2898059"/>
                <a:ext cx="1919106" cy="3262759"/>
              </a:xfrm>
              <a:prstGeom prst="roundRect">
                <a:avLst/>
              </a:prstGeom>
              <a:blipFill>
                <a:blip r:embed="rId4"/>
                <a:stretch>
                  <a:fillRect/>
                </a:stretch>
              </a:blipFill>
            </p:spPr>
            <p:txBody>
              <a:bodyPr/>
              <a:lstStyle/>
              <a:p>
                <a:r>
                  <a:rPr lang="zh-CN" altLang="en-US">
                    <a:noFill/>
                  </a:rPr>
                  <a:t> </a:t>
                </a:r>
              </a:p>
            </p:txBody>
          </p:sp>
        </mc:Fallback>
      </mc:AlternateContent>
      <p:sp>
        <p:nvSpPr>
          <p:cNvPr id="11" name="Rectangle 2">
            <a:extLst>
              <a:ext uri="{FF2B5EF4-FFF2-40B4-BE49-F238E27FC236}">
                <a16:creationId xmlns:a16="http://schemas.microsoft.com/office/drawing/2014/main" id="{24827420-B4CC-974F-992C-3AB5D53E83F4}"/>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粒子群算法的参数选取</a:t>
            </a:r>
            <a:endParaRPr lang="en-US" altLang="zh-CN" sz="4400" dirty="0">
              <a:latin typeface="方正姚体" panose="02010601030101010101" pitchFamily="2" charset="-122"/>
              <a:ea typeface="方正姚体" panose="02010601030101010101" pitchFamily="2"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6AB94067-921B-FF42-AC88-A78763795039}"/>
              </a:ext>
            </a:extLst>
          </p:cNvPr>
          <p:cNvSpPr/>
          <p:nvPr/>
        </p:nvSpPr>
        <p:spPr>
          <a:xfrm>
            <a:off x="355315" y="1169247"/>
            <a:ext cx="8043892" cy="2832827"/>
          </a:xfrm>
          <a:prstGeom prst="rect">
            <a:avLst/>
          </a:prstGeom>
        </p:spPr>
        <p:txBody>
          <a:bodyPr wrap="square">
            <a:spAutoFit/>
          </a:bodyPr>
          <a:lstStyle/>
          <a:p>
            <a:pPr marL="449263" indent="-449263" algn="just">
              <a:lnSpc>
                <a:spcPct val="130000"/>
              </a:lnSpc>
              <a:buFont typeface="Wingdings" panose="05000000000000000000" pitchFamily="2" charset="2"/>
              <a:buChar char="Ø"/>
              <a:defRPr/>
            </a:pPr>
            <a:r>
              <a:rPr lang="zh-CN" altLang="en-US" sz="2800" dirty="0">
                <a:solidFill>
                  <a:srgbClr val="FF0000"/>
                </a:solidFill>
                <a:latin typeface="Times New Roman" panose="02020603050405020304"/>
                <a:ea typeface="黑体" panose="02010609060101010101" pitchFamily="49" charset="-122"/>
                <a:cs typeface="Times New Roman" panose="02020603050405020304"/>
              </a:rPr>
              <a:t>粒子群算法的约束优化工作主要分为两类： </a:t>
            </a:r>
            <a:endParaRPr lang="en-US" altLang="zh-CN" sz="2800" dirty="0">
              <a:solidFill>
                <a:srgbClr val="FF0000"/>
              </a:solidFill>
              <a:latin typeface="Times New Roman" panose="02020603050405020304"/>
              <a:ea typeface="黑体" panose="02010609060101010101" pitchFamily="49" charset="-122"/>
              <a:cs typeface="Times New Roman" panose="02020603050405020304"/>
            </a:endParaRPr>
          </a:p>
          <a:p>
            <a:pPr marL="627063" indent="-361950" algn="just">
              <a:lnSpc>
                <a:spcPct val="130000"/>
              </a:lnSpc>
              <a:buFont typeface="Arial" panose="020B0604020202020204" pitchFamily="34" charset="0"/>
              <a:buChar char="•"/>
              <a:defRPr/>
            </a:pPr>
            <a:r>
              <a:rPr lang="zh-CN" altLang="en-US" sz="2800" dirty="0">
                <a:solidFill>
                  <a:srgbClr val="FF0000"/>
                </a:solidFill>
                <a:latin typeface="Times New Roman" panose="02020603050405020304"/>
                <a:ea typeface="黑体" panose="02010609060101010101" pitchFamily="49" charset="-122"/>
                <a:cs typeface="Times New Roman" panose="02020603050405020304"/>
              </a:rPr>
              <a:t>罚函数法。</a:t>
            </a:r>
            <a:r>
              <a:rPr lang="zh-CN" altLang="en-US" sz="2800" dirty="0">
                <a:latin typeface="Times New Roman" panose="02020603050405020304"/>
                <a:ea typeface="黑体" panose="02010609060101010101" pitchFamily="49" charset="-122"/>
                <a:cs typeface="Times New Roman" panose="02020603050405020304"/>
              </a:rPr>
              <a:t>罚函数的目的是将约束优化问题转化为无约束优化问题。</a:t>
            </a:r>
          </a:p>
          <a:p>
            <a:pPr marL="627063" indent="-361950" algn="just">
              <a:lnSpc>
                <a:spcPct val="130000"/>
              </a:lnSpc>
              <a:buFont typeface="Arial" panose="020B0604020202020204" pitchFamily="34" charset="0"/>
              <a:buChar char="•"/>
              <a:defRPr/>
            </a:pPr>
            <a:r>
              <a:rPr lang="zh-CN" altLang="en-US" sz="2800" dirty="0">
                <a:latin typeface="Times New Roman" panose="02020603050405020304"/>
                <a:ea typeface="黑体" panose="02010609060101010101" pitchFamily="49" charset="-122"/>
                <a:cs typeface="Times New Roman" panose="02020603050405020304"/>
              </a:rPr>
              <a:t>将粒子群的搜索范围都限制在</a:t>
            </a:r>
            <a:r>
              <a:rPr lang="zh-CN" altLang="en-US" sz="2800" dirty="0">
                <a:solidFill>
                  <a:srgbClr val="FF0000"/>
                </a:solidFill>
                <a:latin typeface="Times New Roman" panose="02020603050405020304"/>
                <a:ea typeface="黑体" panose="02010609060101010101" pitchFamily="49" charset="-122"/>
                <a:cs typeface="Times New Roman" panose="02020603050405020304"/>
              </a:rPr>
              <a:t>条件约束族</a:t>
            </a:r>
            <a:r>
              <a:rPr lang="zh-CN" altLang="en-US" sz="2800" dirty="0">
                <a:latin typeface="Times New Roman" panose="02020603050405020304"/>
                <a:ea typeface="黑体" panose="02010609060101010101" pitchFamily="49" charset="-122"/>
                <a:cs typeface="Times New Roman" panose="02020603050405020304"/>
              </a:rPr>
              <a:t>内，即在可行解范围内寻优。</a:t>
            </a:r>
          </a:p>
        </p:txBody>
      </p:sp>
      <p:sp>
        <p:nvSpPr>
          <p:cNvPr id="11" name="Rectangle 2">
            <a:extLst>
              <a:ext uri="{FF2B5EF4-FFF2-40B4-BE49-F238E27FC236}">
                <a16:creationId xmlns:a16="http://schemas.microsoft.com/office/drawing/2014/main" id="{24827420-B4CC-974F-992C-3AB5D53E83F4}"/>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粒子群算法的参数选取</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100963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75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6AB94067-921B-FF42-AC88-A78763795039}"/>
                  </a:ext>
                </a:extLst>
              </p:cNvPr>
              <p:cNvSpPr/>
              <p:nvPr/>
            </p:nvSpPr>
            <p:spPr>
              <a:xfrm>
                <a:off x="355315" y="1169247"/>
                <a:ext cx="8043892" cy="1334276"/>
              </a:xfrm>
              <a:prstGeom prst="rect">
                <a:avLst/>
              </a:prstGeom>
            </p:spPr>
            <p:txBody>
              <a:bodyPr wrap="square">
                <a:spAutoFit/>
              </a:bodyPr>
              <a:lstStyle/>
              <a:p>
                <a:pPr marL="449263" indent="-449263" algn="just">
                  <a:lnSpc>
                    <a:spcPct val="130000"/>
                  </a:lnSpc>
                  <a:buFont typeface="Wingdings" panose="05000000000000000000" pitchFamily="2" charset="2"/>
                  <a:buChar char="Ø"/>
                  <a:defRPr/>
                </a:pPr>
                <a:r>
                  <a:rPr lang="zh-CN" altLang="en-US" sz="2800" dirty="0">
                    <a:solidFill>
                      <a:srgbClr val="FF0000"/>
                    </a:solidFill>
                    <a:latin typeface="Times New Roman" panose="02020603050405020304"/>
                    <a:ea typeface="黑体" panose="02010609060101010101" pitchFamily="49" charset="-122"/>
                    <a:cs typeface="Times New Roman" panose="02020603050405020304"/>
                  </a:rPr>
                  <a:t>求解下列优化问题</a:t>
                </a:r>
                <a:endParaRPr lang="en-US" altLang="zh-CN" sz="2800" dirty="0">
                  <a:solidFill>
                    <a:srgbClr val="FF0000"/>
                  </a:solidFill>
                  <a:latin typeface="Times New Roman" panose="02020603050405020304"/>
                  <a:ea typeface="黑体" panose="02010609060101010101" pitchFamily="49" charset="-122"/>
                  <a:cs typeface="Times New Roman" panose="02020603050405020304"/>
                </a:endParaRPr>
              </a:p>
              <a:p>
                <a:pPr algn="just">
                  <a:lnSpc>
                    <a:spcPct val="130000"/>
                  </a:lnSpc>
                  <a:defRPr/>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黑体" panose="02010609060101010101" pitchFamily="49" charset="-122"/>
                          <a:cs typeface="Times New Roman" panose="02020603050405020304"/>
                        </a:rPr>
                        <m:t>𝑚𝑎𝑥𝑓</m:t>
                      </m:r>
                      <m:d>
                        <m:dPr>
                          <m:ctrlPr>
                            <a:rPr lang="en-US" altLang="zh-CN" sz="2800" b="0" i="1" smtClean="0">
                              <a:solidFill>
                                <a:srgbClr val="FF0000"/>
                              </a:solidFill>
                              <a:latin typeface="Cambria Math" panose="02040503050406030204" pitchFamily="18" charset="0"/>
                              <a:ea typeface="黑体" panose="02010609060101010101" pitchFamily="49" charset="-122"/>
                              <a:cs typeface="Times New Roman" panose="02020603050405020304"/>
                            </a:rPr>
                          </m:ctrlPr>
                        </m:dPr>
                        <m:e>
                          <m:r>
                            <a:rPr lang="en-US" altLang="zh-CN" sz="2800" b="0" i="1" smtClean="0">
                              <a:solidFill>
                                <a:srgbClr val="FF0000"/>
                              </a:solidFill>
                              <a:latin typeface="Cambria Math" panose="02040503050406030204" pitchFamily="18" charset="0"/>
                              <a:ea typeface="黑体" panose="02010609060101010101" pitchFamily="49" charset="-122"/>
                              <a:cs typeface="Times New Roman" panose="02020603050405020304"/>
                            </a:rPr>
                            <m:t>𝑥</m:t>
                          </m:r>
                        </m:e>
                      </m:d>
                      <m:r>
                        <a:rPr lang="en-US" altLang="zh-CN" sz="2800" b="0" i="1" smtClean="0">
                          <a:solidFill>
                            <a:srgbClr val="FF0000"/>
                          </a:solidFill>
                          <a:latin typeface="Cambria Math" panose="02040503050406030204" pitchFamily="18" charset="0"/>
                          <a:ea typeface="黑体" panose="02010609060101010101" pitchFamily="49" charset="-122"/>
                          <a:cs typeface="Times New Roman" panose="02020603050405020304"/>
                        </a:rPr>
                        <m:t>=2.2</m:t>
                      </m:r>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m:t>
                      </m:r>
                      <m:d>
                        <m:dPr>
                          <m:ctrlP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ctrlPr>
                        </m:dPr>
                        <m:e>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2</m:t>
                          </m:r>
                          <m:sSup>
                            <m:sSupPr>
                              <m:ctrlP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ctrlPr>
                            </m:sSupPr>
                            <m:e>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𝑥</m:t>
                              </m:r>
                            </m:e>
                            <m:sup>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2</m:t>
                              </m:r>
                            </m:sup>
                          </m:sSup>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m:t>
                          </m:r>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𝑥</m:t>
                          </m:r>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+1</m:t>
                          </m:r>
                        </m:e>
                      </m:d>
                      <m:sSup>
                        <m:sSupPr>
                          <m:ctrlP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ctrlPr>
                        </m:sSupPr>
                        <m:e>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𝑒</m:t>
                          </m:r>
                        </m:e>
                        <m:sup>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m:t>
                          </m:r>
                          <m:f>
                            <m:fPr>
                              <m:type m:val="lin"/>
                              <m:ctrlP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ctrlPr>
                            </m:fPr>
                            <m:num>
                              <m:sSup>
                                <m:sSupPr>
                                  <m:ctrlP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ctrlPr>
                                </m:sSupPr>
                                <m:e>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𝑥</m:t>
                                  </m:r>
                                </m:e>
                                <m:sup>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2</m:t>
                                  </m:r>
                                </m:sup>
                              </m:sSup>
                            </m:num>
                            <m:den>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2</m:t>
                              </m:r>
                            </m:den>
                          </m:f>
                        </m:sup>
                      </m:sSup>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 </m:t>
                      </m:r>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𝑥</m:t>
                      </m:r>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m:t>
                      </m:r>
                      <m:d>
                        <m:dPr>
                          <m:begChr m:val="["/>
                          <m:endChr m:val="]"/>
                          <m:ctrlP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ctrlPr>
                        </m:dPr>
                        <m:e>
                          <m:r>
                            <a:rPr lang="en-US" altLang="zh-CN" sz="2800" b="0" i="1" smtClean="0">
                              <a:solidFill>
                                <a:srgbClr val="FF0000"/>
                              </a:solidFill>
                              <a:latin typeface="Cambria Math" panose="02040503050406030204" pitchFamily="18" charset="0"/>
                              <a:ea typeface="Cambria Math" panose="02040503050406030204" pitchFamily="18" charset="0"/>
                              <a:cs typeface="Times New Roman" panose="02020603050405020304"/>
                            </a:rPr>
                            <m:t>−5,5</m:t>
                          </m:r>
                        </m:e>
                      </m:d>
                    </m:oMath>
                  </m:oMathPara>
                </a14:m>
                <a:endParaRPr lang="en-US" altLang="zh-CN" sz="2800" b="0" dirty="0">
                  <a:solidFill>
                    <a:srgbClr val="FF0000"/>
                  </a:solidFill>
                  <a:latin typeface="Times New Roman" panose="02020603050405020304"/>
                  <a:ea typeface="Cambria Math" panose="02040503050406030204" pitchFamily="18" charset="0"/>
                  <a:cs typeface="Times New Roman" panose="02020603050405020304"/>
                </a:endParaRPr>
              </a:p>
            </p:txBody>
          </p:sp>
        </mc:Choice>
        <mc:Fallback>
          <p:sp>
            <p:nvSpPr>
              <p:cNvPr id="23" name="矩形 22">
                <a:extLst>
                  <a:ext uri="{FF2B5EF4-FFF2-40B4-BE49-F238E27FC236}">
                    <a16:creationId xmlns:a16="http://schemas.microsoft.com/office/drawing/2014/main" id="{6AB94067-921B-FF42-AC88-A78763795039}"/>
                  </a:ext>
                </a:extLst>
              </p:cNvPr>
              <p:cNvSpPr>
                <a:spLocks noRot="1" noChangeAspect="1" noMove="1" noResize="1" noEditPoints="1" noAdjustHandles="1" noChangeArrowheads="1" noChangeShapeType="1" noTextEdit="1"/>
              </p:cNvSpPr>
              <p:nvPr/>
            </p:nvSpPr>
            <p:spPr>
              <a:xfrm>
                <a:off x="355315" y="1169247"/>
                <a:ext cx="8043892" cy="1334276"/>
              </a:xfrm>
              <a:prstGeom prst="rect">
                <a:avLst/>
              </a:prstGeom>
              <a:blipFill>
                <a:blip r:embed="rId2"/>
                <a:stretch>
                  <a:fillRect l="-1288" t="-1370"/>
                </a:stretch>
              </a:blipFill>
            </p:spPr>
            <p:txBody>
              <a:bodyPr/>
              <a:lstStyle/>
              <a:p>
                <a:r>
                  <a:rPr lang="zh-CN" altLang="en-US">
                    <a:noFill/>
                  </a:rPr>
                  <a:t> </a:t>
                </a:r>
              </a:p>
            </p:txBody>
          </p:sp>
        </mc:Fallback>
      </mc:AlternateContent>
      <p:sp>
        <p:nvSpPr>
          <p:cNvPr id="11" name="Rectangle 2">
            <a:extLst>
              <a:ext uri="{FF2B5EF4-FFF2-40B4-BE49-F238E27FC236}">
                <a16:creationId xmlns:a16="http://schemas.microsoft.com/office/drawing/2014/main" id="{24827420-B4CC-974F-992C-3AB5D53E83F4}"/>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粒子群算法的应用</a:t>
            </a:r>
            <a:endParaRPr lang="en-US" altLang="zh-CN" sz="4400" dirty="0">
              <a:latin typeface="方正姚体" panose="02010601030101010101" pitchFamily="2" charset="-122"/>
              <a:ea typeface="方正姚体" panose="02010601030101010101" pitchFamily="2" charset="-122"/>
              <a:cs typeface="+mn-ea"/>
            </a:endParaRPr>
          </a:p>
        </p:txBody>
      </p:sp>
      <p:pic>
        <p:nvPicPr>
          <p:cNvPr id="3" name="图片 2">
            <a:extLst>
              <a:ext uri="{FF2B5EF4-FFF2-40B4-BE49-F238E27FC236}">
                <a16:creationId xmlns:a16="http://schemas.microsoft.com/office/drawing/2014/main" id="{621CD497-6C3F-1242-7878-CD8D7256D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176" y="2503523"/>
            <a:ext cx="4393263" cy="3340508"/>
          </a:xfrm>
          <a:prstGeom prst="rect">
            <a:avLst/>
          </a:prstGeom>
        </p:spPr>
      </p:pic>
      <p:sp>
        <p:nvSpPr>
          <p:cNvPr id="4" name="文本框 3">
            <a:extLst>
              <a:ext uri="{FF2B5EF4-FFF2-40B4-BE49-F238E27FC236}">
                <a16:creationId xmlns:a16="http://schemas.microsoft.com/office/drawing/2014/main" id="{5284B414-1B6F-A440-60F6-0560F138B253}"/>
              </a:ext>
            </a:extLst>
          </p:cNvPr>
          <p:cNvSpPr txBox="1"/>
          <p:nvPr/>
        </p:nvSpPr>
        <p:spPr>
          <a:xfrm>
            <a:off x="5180300" y="3503482"/>
            <a:ext cx="3771971" cy="461665"/>
          </a:xfrm>
          <a:prstGeom prst="rect">
            <a:avLst/>
          </a:prstGeom>
          <a:noFill/>
        </p:spPr>
        <p:txBody>
          <a:bodyPr wrap="square" rtlCol="0">
            <a:spAutoFit/>
          </a:bodyPr>
          <a:lstStyle/>
          <a:p>
            <a:pPr algn="just"/>
            <a:r>
              <a:rPr lang="en-US" altLang="zh-CN" sz="2400" dirty="0"/>
              <a:t>the maximum value = 5.446</a:t>
            </a:r>
            <a:endParaRPr lang="zh-CN" altLang="en-US" sz="2400" dirty="0"/>
          </a:p>
        </p:txBody>
      </p:sp>
      <p:sp>
        <p:nvSpPr>
          <p:cNvPr id="7" name="文本框 6">
            <a:extLst>
              <a:ext uri="{FF2B5EF4-FFF2-40B4-BE49-F238E27FC236}">
                <a16:creationId xmlns:a16="http://schemas.microsoft.com/office/drawing/2014/main" id="{CF2C2932-40A8-4115-7932-94E31FF52371}"/>
              </a:ext>
            </a:extLst>
          </p:cNvPr>
          <p:cNvSpPr txBox="1"/>
          <p:nvPr/>
        </p:nvSpPr>
        <p:spPr>
          <a:xfrm>
            <a:off x="5180300" y="4260566"/>
            <a:ext cx="3771971" cy="830997"/>
          </a:xfrm>
          <a:prstGeom prst="rect">
            <a:avLst/>
          </a:prstGeom>
          <a:noFill/>
        </p:spPr>
        <p:txBody>
          <a:bodyPr wrap="square" rtlCol="0">
            <a:spAutoFit/>
          </a:bodyPr>
          <a:lstStyle/>
          <a:p>
            <a:pPr algn="just"/>
            <a:r>
              <a:rPr lang="en-US" altLang="zh-CN" sz="2400" dirty="0"/>
              <a:t>the corresponding coordinate = -1.1617</a:t>
            </a:r>
            <a:endParaRPr lang="zh-CN" altLang="en-US" sz="2400" dirty="0"/>
          </a:p>
        </p:txBody>
      </p:sp>
    </p:spTree>
    <p:extLst>
      <p:ext uri="{BB962C8B-B14F-4D97-AF65-F5344CB8AC3E}">
        <p14:creationId xmlns:p14="http://schemas.microsoft.com/office/powerpoint/2010/main" val="190116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750"/>
                                        <p:tgtEl>
                                          <p:spTgt spid="23">
                                            <p:txEl>
                                              <p:pRg st="0" end="0"/>
                                            </p:txEl>
                                          </p:spTgt>
                                        </p:tgtEl>
                                      </p:cBhvr>
                                    </p:animEffect>
                                  </p:childTnLst>
                                </p:cTn>
                              </p:par>
                            </p:childTnLst>
                          </p:cTn>
                        </p:par>
                        <p:par>
                          <p:cTn id="8" fill="hold">
                            <p:stCondLst>
                              <p:cond delay="1250"/>
                            </p:stCondLst>
                            <p:childTnLst>
                              <p:par>
                                <p:cTn id="9" presetID="10" presetClass="entr" presetSubtype="0" fill="hold" nodeType="afterEffect">
                                  <p:stCondLst>
                                    <p:cond delay="500"/>
                                  </p:stCondLst>
                                  <p:childTnLst>
                                    <p:set>
                                      <p:cBhvr>
                                        <p:cTn id="10" dur="1" fill="hold">
                                          <p:stCondLst>
                                            <p:cond delay="0"/>
                                          </p:stCondLst>
                                        </p:cTn>
                                        <p:tgtEl>
                                          <p:spTgt spid="23">
                                            <p:txEl>
                                              <p:pRg st="1" end="1"/>
                                            </p:txEl>
                                          </p:spTgt>
                                        </p:tgtEl>
                                        <p:attrNameLst>
                                          <p:attrName>style.visibility</p:attrName>
                                        </p:attrNameLst>
                                      </p:cBhvr>
                                      <p:to>
                                        <p:strVal val="visible"/>
                                      </p:to>
                                    </p:set>
                                    <p:animEffect transition="in" filter="fade">
                                      <p:cBhvr>
                                        <p:cTn id="11" dur="750"/>
                                        <p:tgtEl>
                                          <p:spTgt spid="23">
                                            <p:txEl>
                                              <p:pRg st="1" end="1"/>
                                            </p:txEl>
                                          </p:spTgt>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24827420-B4CC-974F-992C-3AB5D53E83F4}"/>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粒子群算法的应用</a:t>
            </a:r>
            <a:endParaRPr lang="en-US" altLang="zh-CN" sz="4400" dirty="0">
              <a:latin typeface="方正姚体" panose="02010601030101010101" pitchFamily="2" charset="-122"/>
              <a:ea typeface="方正姚体" panose="02010601030101010101" pitchFamily="2" charset="-122"/>
              <a:cs typeface="+mn-ea"/>
            </a:endParaRPr>
          </a:p>
        </p:txBody>
      </p:sp>
      <p:pic>
        <p:nvPicPr>
          <p:cNvPr id="5" name="图片 4">
            <a:extLst>
              <a:ext uri="{FF2B5EF4-FFF2-40B4-BE49-F238E27FC236}">
                <a16:creationId xmlns:a16="http://schemas.microsoft.com/office/drawing/2014/main" id="{F7EB9FE1-B3E6-FF8D-CE68-C9D35FAB7D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215" y="1027803"/>
            <a:ext cx="5253347" cy="5368624"/>
          </a:xfrm>
          <a:prstGeom prst="rect">
            <a:avLst/>
          </a:prstGeom>
        </p:spPr>
      </p:pic>
      <p:pic>
        <p:nvPicPr>
          <p:cNvPr id="8" name="图片 7">
            <a:extLst>
              <a:ext uri="{FF2B5EF4-FFF2-40B4-BE49-F238E27FC236}">
                <a16:creationId xmlns:a16="http://schemas.microsoft.com/office/drawing/2014/main" id="{15D2677A-4BCE-75FC-C916-A07C0DA8ED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4261" y="1025013"/>
            <a:ext cx="4993840" cy="5371414"/>
          </a:xfrm>
          <a:prstGeom prst="rect">
            <a:avLst/>
          </a:prstGeom>
        </p:spPr>
      </p:pic>
    </p:spTree>
    <p:extLst>
      <p:ext uri="{BB962C8B-B14F-4D97-AF65-F5344CB8AC3E}">
        <p14:creationId xmlns:p14="http://schemas.microsoft.com/office/powerpoint/2010/main" val="244097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a:xfrm>
            <a:off x="446139" y="1023170"/>
            <a:ext cx="8122674" cy="5289139"/>
          </a:xfrm>
          <a:prstGeom prst="rect">
            <a:avLst/>
          </a:prstGeom>
        </p:spPr>
        <p:txBody>
          <a:bodyPr vert="horz" lIns="68580" tIns="34290" rIns="68580" bIns="34290" rtlCol="0">
            <a:noAutofit/>
          </a:bodyPr>
          <a:lstStyle/>
          <a:p>
            <a:pPr marL="449263" indent="-449263">
              <a:lnSpc>
                <a:spcPct val="150000"/>
              </a:lnSpc>
              <a:buFont typeface="Wingdings" panose="05000000000000000000" pitchFamily="2" charset="2"/>
              <a:buChar char="Ø"/>
              <a:defRPr/>
            </a:pPr>
            <a:r>
              <a:rPr lang="zh-CN" altLang="en-US" sz="2800" dirty="0">
                <a:solidFill>
                  <a:srgbClr val="FF0000"/>
                </a:solidFill>
                <a:latin typeface="+mn-ea"/>
                <a:cs typeface="Times New Roman" panose="02020603050405020304" pitchFamily="18" charset="0"/>
              </a:rPr>
              <a:t>遗传算法</a:t>
            </a:r>
            <a:r>
              <a:rPr lang="zh-CN" altLang="en-US" sz="2800" dirty="0">
                <a:latin typeface="+mn-ea"/>
                <a:cs typeface="Times New Roman" panose="02020603050405020304" pitchFamily="18" charset="0"/>
              </a:rPr>
              <a:t>是一种基于生物进化论和遗传学机理的随机搜索方法，依据适者生存、优胜劣汰的进化规则搜索全局最优解。</a:t>
            </a:r>
            <a:endParaRPr lang="en-US" altLang="zh-CN" sz="2800" dirty="0">
              <a:latin typeface="+mn-ea"/>
            </a:endParaRPr>
          </a:p>
          <a:p>
            <a:pPr marL="449263" indent="-449263">
              <a:lnSpc>
                <a:spcPct val="150000"/>
              </a:lnSpc>
              <a:buFont typeface="Wingdings" panose="05000000000000000000" pitchFamily="2" charset="2"/>
              <a:buChar char="Ø"/>
              <a:defRPr/>
            </a:pPr>
            <a:r>
              <a:rPr lang="zh-CN" altLang="en-US" sz="2800" dirty="0">
                <a:solidFill>
                  <a:srgbClr val="FF0000"/>
                </a:solidFill>
                <a:latin typeface="+mn-ea"/>
              </a:rPr>
              <a:t>遗传算法提出之初的目标</a:t>
            </a:r>
            <a:r>
              <a:rPr lang="zh-CN" altLang="en-US" sz="2800" dirty="0">
                <a:latin typeface="+mn-ea"/>
              </a:rPr>
              <a:t>是研究自然系统的自适应行为并设计具有自适应功能的软件系统。</a:t>
            </a:r>
            <a:endParaRPr lang="en-US" altLang="zh-CN" sz="2800" dirty="0">
              <a:latin typeface="+mn-ea"/>
            </a:endParaRPr>
          </a:p>
        </p:txBody>
      </p:sp>
      <p:sp>
        <p:nvSpPr>
          <p:cNvPr id="5" name="Rectangle 2">
            <a:extLst>
              <a:ext uri="{FF2B5EF4-FFF2-40B4-BE49-F238E27FC236}">
                <a16:creationId xmlns:a16="http://schemas.microsoft.com/office/drawing/2014/main" id="{769DE34C-A2F2-694E-3D6F-247D435C0D3F}"/>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25016615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A71767A-9E99-484F-960F-337038B75E3F}"/>
              </a:ext>
            </a:extLst>
          </p:cNvPr>
          <p:cNvSpPr/>
          <p:nvPr/>
        </p:nvSpPr>
        <p:spPr>
          <a:xfrm>
            <a:off x="344742" y="1033873"/>
            <a:ext cx="8260941" cy="4923656"/>
          </a:xfrm>
          <a:prstGeom prst="rect">
            <a:avLst/>
          </a:prstGeom>
        </p:spPr>
        <p:txBody>
          <a:bodyPr wrap="square">
            <a:spAutoFit/>
          </a:bodyPr>
          <a:lstStyle/>
          <a:p>
            <a:pPr marL="449263" indent="-449263" algn="just">
              <a:lnSpc>
                <a:spcPct val="130000"/>
              </a:lnSpc>
              <a:buFont typeface="Wingdings" pitchFamily="2" charset="2"/>
              <a:buChar char="Ø"/>
            </a:pPr>
            <a:r>
              <a:rPr lang="zh-CN" altLang="en-US" sz="2800" dirty="0">
                <a:solidFill>
                  <a:srgbClr val="FF0000"/>
                </a:solidFill>
                <a:latin typeface="Times New Roman" panose="02020603050405020304"/>
                <a:ea typeface="黑体" panose="02010609060101010101" pitchFamily="49" charset="-122"/>
                <a:cs typeface="Times New Roman" panose="02020603050405020304"/>
              </a:rPr>
              <a:t>优点：</a:t>
            </a:r>
            <a:endParaRPr lang="en-US" altLang="zh-CN" sz="2800" dirty="0">
              <a:solidFill>
                <a:srgbClr val="FF0000"/>
              </a:solidFill>
              <a:latin typeface="Times New Roman" panose="02020603050405020304"/>
              <a:ea typeface="黑体" panose="02010609060101010101" pitchFamily="49" charset="-122"/>
              <a:cs typeface="Times New Roman" panose="02020603050405020304"/>
            </a:endParaRPr>
          </a:p>
          <a:p>
            <a:pPr marL="627063" indent="-361950" algn="just">
              <a:lnSpc>
                <a:spcPct val="130000"/>
              </a:lnSpc>
              <a:buFont typeface="Arial" panose="020B0604020202020204" pitchFamily="34" charset="0"/>
              <a:buChar char="•"/>
            </a:pPr>
            <a:r>
              <a:rPr lang="zh-CN" altLang="en-US" sz="2800" dirty="0">
                <a:latin typeface="Times New Roman" panose="02020603050405020304"/>
                <a:ea typeface="黑体" panose="02010609060101010101" pitchFamily="49" charset="-122"/>
                <a:cs typeface="Times New Roman" panose="02020603050405020304"/>
              </a:rPr>
              <a:t>不依赖于问题信息，采用实数求解，算法通用性强；</a:t>
            </a:r>
            <a:endParaRPr lang="en-US" altLang="zh-CN" sz="2800" dirty="0">
              <a:latin typeface="Times New Roman" panose="02020603050405020304"/>
              <a:ea typeface="黑体" panose="02010609060101010101" pitchFamily="49" charset="-122"/>
              <a:cs typeface="Times New Roman" panose="02020603050405020304"/>
            </a:endParaRPr>
          </a:p>
          <a:p>
            <a:pPr marL="627063" indent="-361950" algn="just">
              <a:lnSpc>
                <a:spcPct val="130000"/>
              </a:lnSpc>
              <a:spcBef>
                <a:spcPts val="750"/>
              </a:spcBef>
              <a:buFont typeface="Arial" panose="020B0604020202020204" pitchFamily="34" charset="0"/>
              <a:buChar char="•"/>
              <a:defRPr/>
            </a:pPr>
            <a:r>
              <a:rPr lang="zh-CN" altLang="en-US" sz="2800" dirty="0">
                <a:latin typeface="Times New Roman" panose="02020603050405020304"/>
                <a:ea typeface="黑体" panose="02010609060101010101" pitchFamily="49" charset="-122"/>
                <a:cs typeface="Times New Roman" panose="02020603050405020304"/>
              </a:rPr>
              <a:t>需要调整的参数少，原理简单，容易实现。</a:t>
            </a:r>
          </a:p>
          <a:p>
            <a:pPr marL="627063" indent="-361950" algn="just">
              <a:lnSpc>
                <a:spcPct val="130000"/>
              </a:lnSpc>
              <a:spcBef>
                <a:spcPts val="750"/>
              </a:spcBef>
              <a:buFont typeface="Arial" panose="020B0604020202020204" pitchFamily="34" charset="0"/>
              <a:buChar char="•"/>
              <a:defRPr/>
            </a:pPr>
            <a:r>
              <a:rPr lang="zh-CN" altLang="en-US" sz="2800" dirty="0">
                <a:latin typeface="Times New Roman" panose="02020603050405020304"/>
                <a:ea typeface="黑体" panose="02010609060101010101" pitchFamily="49" charset="-122"/>
                <a:cs typeface="Times New Roman" panose="02020603050405020304"/>
              </a:rPr>
              <a:t>协同搜索，同时利用个体局部信息和群体全局信息指导搜索。</a:t>
            </a:r>
          </a:p>
          <a:p>
            <a:pPr marL="627063" indent="-361950" algn="just">
              <a:lnSpc>
                <a:spcPct val="130000"/>
              </a:lnSpc>
              <a:spcBef>
                <a:spcPts val="750"/>
              </a:spcBef>
              <a:buFont typeface="Arial" panose="020B0604020202020204" pitchFamily="34" charset="0"/>
              <a:buChar char="•"/>
              <a:defRPr/>
            </a:pPr>
            <a:r>
              <a:rPr lang="zh-CN" altLang="en-US" sz="2800" dirty="0">
                <a:latin typeface="Times New Roman" panose="02020603050405020304"/>
                <a:ea typeface="黑体" panose="02010609060101010101" pitchFamily="49" charset="-122"/>
                <a:cs typeface="Times New Roman" panose="02020603050405020304"/>
              </a:rPr>
              <a:t>收敛速度快，算法对计算机内存和</a:t>
            </a:r>
            <a:r>
              <a:rPr lang="en-US" altLang="zh-CN" sz="2800" dirty="0">
                <a:latin typeface="Times New Roman" panose="02020603050405020304"/>
                <a:ea typeface="黑体" panose="02010609060101010101" pitchFamily="49" charset="-122"/>
                <a:cs typeface="Times New Roman" panose="02020603050405020304"/>
              </a:rPr>
              <a:t>CPU</a:t>
            </a:r>
            <a:r>
              <a:rPr lang="zh-CN" altLang="en-US" sz="2800" dirty="0">
                <a:latin typeface="Times New Roman" panose="02020603050405020304"/>
                <a:ea typeface="黑体" panose="02010609060101010101" pitchFamily="49" charset="-122"/>
                <a:cs typeface="Times New Roman" panose="02020603050405020304"/>
              </a:rPr>
              <a:t>要求不高。</a:t>
            </a:r>
          </a:p>
          <a:p>
            <a:pPr marL="627063" indent="-361950" algn="just">
              <a:lnSpc>
                <a:spcPct val="130000"/>
              </a:lnSpc>
              <a:spcBef>
                <a:spcPts val="750"/>
              </a:spcBef>
              <a:buFont typeface="Arial" panose="020B0604020202020204" pitchFamily="34" charset="0"/>
              <a:buChar char="•"/>
              <a:defRPr/>
            </a:pPr>
            <a:r>
              <a:rPr lang="zh-CN" altLang="en-US" sz="2800" dirty="0">
                <a:latin typeface="Times New Roman" panose="02020603050405020304"/>
                <a:ea typeface="黑体" panose="02010609060101010101" pitchFamily="49" charset="-122"/>
                <a:cs typeface="Times New Roman" panose="02020603050405020304"/>
              </a:rPr>
              <a:t>更容易飞越局部最优信息。</a:t>
            </a:r>
          </a:p>
        </p:txBody>
      </p:sp>
      <p:sp>
        <p:nvSpPr>
          <p:cNvPr id="5" name="Rectangle 2">
            <a:extLst>
              <a:ext uri="{FF2B5EF4-FFF2-40B4-BE49-F238E27FC236}">
                <a16:creationId xmlns:a16="http://schemas.microsoft.com/office/drawing/2014/main" id="{C9A455E4-7AAD-B902-2EB0-E4ACB0FE3BC3}"/>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粒子群算法的优缺点</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214404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A71767A-9E99-484F-960F-337038B75E3F}"/>
              </a:ext>
            </a:extLst>
          </p:cNvPr>
          <p:cNvSpPr/>
          <p:nvPr/>
        </p:nvSpPr>
        <p:spPr>
          <a:xfrm>
            <a:off x="352117" y="1050453"/>
            <a:ext cx="8224069" cy="4448654"/>
          </a:xfrm>
          <a:prstGeom prst="rect">
            <a:avLst/>
          </a:prstGeom>
        </p:spPr>
        <p:txBody>
          <a:bodyPr wrap="square">
            <a:spAutoFit/>
          </a:bodyPr>
          <a:lstStyle/>
          <a:p>
            <a:pPr marL="449263" indent="-449263" algn="just">
              <a:lnSpc>
                <a:spcPct val="130000"/>
              </a:lnSpc>
              <a:buFont typeface="Wingdings" pitchFamily="2" charset="2"/>
              <a:buChar char="Ø"/>
            </a:pPr>
            <a:r>
              <a:rPr lang="zh-CN" altLang="en-US" sz="2800" dirty="0">
                <a:solidFill>
                  <a:srgbClr val="FF0000"/>
                </a:solidFill>
                <a:latin typeface="Times New Roman" panose="02020603050405020304"/>
                <a:ea typeface="黑体" panose="02010609060101010101" pitchFamily="49" charset="-122"/>
                <a:cs typeface="Times New Roman" panose="02020603050405020304"/>
              </a:rPr>
              <a:t>缺点：</a:t>
            </a:r>
            <a:endParaRPr lang="en-US" altLang="zh-CN" sz="2800" dirty="0">
              <a:solidFill>
                <a:srgbClr val="FF0000"/>
              </a:solidFill>
              <a:latin typeface="Times New Roman" panose="02020603050405020304"/>
              <a:ea typeface="黑体" panose="02010609060101010101" pitchFamily="49" charset="-122"/>
              <a:cs typeface="Times New Roman" panose="02020603050405020304"/>
            </a:endParaRPr>
          </a:p>
          <a:p>
            <a:pPr marL="627063" indent="-361950" algn="just">
              <a:lnSpc>
                <a:spcPct val="150000"/>
              </a:lnSpc>
              <a:buFont typeface="Arial" panose="020B0604020202020204" pitchFamily="34" charset="0"/>
              <a:buChar char="•"/>
              <a:tabLst>
                <a:tab pos="176213" algn="l"/>
              </a:tabLst>
            </a:pPr>
            <a:r>
              <a:rPr lang="zh-CN" altLang="en-US" sz="2800" dirty="0">
                <a:latin typeface="Times New Roman" panose="02020603050405020304"/>
                <a:ea typeface="黑体" panose="02010609060101010101" pitchFamily="49" charset="-122"/>
                <a:cs typeface="Times New Roman" panose="02020603050405020304"/>
              </a:rPr>
              <a:t>算法局部搜索能力较差，搜索精度不够高。</a:t>
            </a:r>
          </a:p>
          <a:p>
            <a:pPr marL="627063" indent="-361950" algn="just">
              <a:lnSpc>
                <a:spcPct val="150000"/>
              </a:lnSpc>
              <a:buFont typeface="Arial" panose="020B0604020202020204" pitchFamily="34" charset="0"/>
              <a:buChar char="•"/>
              <a:tabLst>
                <a:tab pos="176213" algn="l"/>
              </a:tabLst>
            </a:pPr>
            <a:r>
              <a:rPr lang="zh-CN" altLang="en-US" sz="2800" dirty="0">
                <a:latin typeface="Times New Roman" panose="02020603050405020304"/>
                <a:ea typeface="黑体" panose="02010609060101010101" pitchFamily="49" charset="-122"/>
                <a:cs typeface="Times New Roman" panose="02020603050405020304"/>
              </a:rPr>
              <a:t>算法不能绝对保证搜索高全局最优解。</a:t>
            </a:r>
          </a:p>
          <a:p>
            <a:pPr marL="627063" indent="-361950" algn="just">
              <a:lnSpc>
                <a:spcPct val="150000"/>
              </a:lnSpc>
              <a:buFont typeface="Arial" panose="020B0604020202020204" pitchFamily="34" charset="0"/>
              <a:buChar char="•"/>
              <a:tabLst>
                <a:tab pos="176213" algn="l"/>
              </a:tabLst>
            </a:pPr>
            <a:r>
              <a:rPr lang="zh-CN" altLang="en-US" sz="2800" dirty="0">
                <a:latin typeface="Times New Roman" panose="02020603050405020304"/>
                <a:ea typeface="黑体" panose="02010609060101010101" pitchFamily="49" charset="-122"/>
                <a:cs typeface="Times New Roman" panose="02020603050405020304"/>
              </a:rPr>
              <a:t>算法搜索性能对参数具有一定的依赖性。</a:t>
            </a:r>
          </a:p>
          <a:p>
            <a:pPr marL="627063" indent="-361950" algn="just">
              <a:lnSpc>
                <a:spcPct val="150000"/>
              </a:lnSpc>
              <a:buFont typeface="Arial" panose="020B0604020202020204" pitchFamily="34" charset="0"/>
              <a:buChar char="•"/>
              <a:tabLst>
                <a:tab pos="176213" algn="l"/>
              </a:tabLst>
            </a:pPr>
            <a:r>
              <a:rPr lang="en" altLang="zh-CN" sz="2800" dirty="0">
                <a:latin typeface="Times New Roman" panose="02020603050405020304"/>
                <a:ea typeface="黑体" panose="02010609060101010101" pitchFamily="49" charset="-122"/>
                <a:cs typeface="Times New Roman" panose="02020603050405020304"/>
              </a:rPr>
              <a:t>PSO</a:t>
            </a:r>
            <a:r>
              <a:rPr lang="zh-CN" altLang="en-US" sz="2800" dirty="0">
                <a:latin typeface="Times New Roman" panose="02020603050405020304"/>
                <a:ea typeface="黑体" panose="02010609060101010101" pitchFamily="49" charset="-122"/>
                <a:cs typeface="Times New Roman" panose="02020603050405020304"/>
              </a:rPr>
              <a:t>算法是一种概率算法，算法理论不完善，缺乏独特性，理论成果偏少。</a:t>
            </a:r>
          </a:p>
          <a:p>
            <a:pPr marL="627063" indent="-361950" algn="just">
              <a:lnSpc>
                <a:spcPct val="150000"/>
              </a:lnSpc>
              <a:buFont typeface="Arial" panose="020B0604020202020204" pitchFamily="34" charset="0"/>
              <a:buChar char="•"/>
              <a:tabLst>
                <a:tab pos="176213" algn="l"/>
              </a:tabLst>
              <a:defRPr/>
            </a:pPr>
            <a:r>
              <a:rPr lang="zh-CN" altLang="en-US" sz="2800" dirty="0">
                <a:latin typeface="Times New Roman" panose="02020603050405020304"/>
                <a:ea typeface="黑体" panose="02010609060101010101" pitchFamily="49" charset="-122"/>
                <a:cs typeface="Times New Roman" panose="02020603050405020304"/>
              </a:rPr>
              <a:t>欠完善的生物学背景。</a:t>
            </a:r>
            <a:endParaRPr lang="en-US" altLang="zh-CN" sz="2800" dirty="0">
              <a:latin typeface="Times New Roman" panose="02020603050405020304"/>
              <a:ea typeface="黑体" panose="02010609060101010101" pitchFamily="49" charset="-122"/>
              <a:cs typeface="Times New Roman" panose="02020603050405020304"/>
            </a:endParaRPr>
          </a:p>
        </p:txBody>
      </p:sp>
      <p:sp>
        <p:nvSpPr>
          <p:cNvPr id="5" name="Rectangle 2">
            <a:extLst>
              <a:ext uri="{FF2B5EF4-FFF2-40B4-BE49-F238E27FC236}">
                <a16:creationId xmlns:a16="http://schemas.microsoft.com/office/drawing/2014/main" id="{40163619-8762-CC1C-79C6-6F02AB18F5EB}"/>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粒子群算法的优缺点</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139184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A71767A-9E99-484F-960F-337038B75E3F}"/>
              </a:ext>
            </a:extLst>
          </p:cNvPr>
          <p:cNvSpPr/>
          <p:nvPr/>
        </p:nvSpPr>
        <p:spPr>
          <a:xfrm>
            <a:off x="418485" y="1084008"/>
            <a:ext cx="8157702" cy="5073440"/>
          </a:xfrm>
          <a:prstGeom prst="rect">
            <a:avLst/>
          </a:prstGeom>
        </p:spPr>
        <p:txBody>
          <a:bodyPr wrap="square">
            <a:spAutoFit/>
          </a:bodyPr>
          <a:lstStyle/>
          <a:p>
            <a:pPr marL="361950" indent="-361950" algn="just">
              <a:lnSpc>
                <a:spcPct val="130000"/>
              </a:lnSpc>
              <a:buFont typeface="Wingdings" pitchFamily="2" charset="2"/>
              <a:buChar char="Ø"/>
            </a:pPr>
            <a:r>
              <a:rPr lang="zh-CN" altLang="en-US" sz="2800" dirty="0">
                <a:solidFill>
                  <a:srgbClr val="FF0000"/>
                </a:solidFill>
                <a:latin typeface="Times New Roman" panose="02020603050405020304"/>
                <a:ea typeface="黑体" panose="02010609060101010101" pitchFamily="49" charset="-122"/>
                <a:cs typeface="Times New Roman" panose="02020603050405020304"/>
              </a:rPr>
              <a:t>粒子群算法与遗传算法共性：</a:t>
            </a:r>
            <a:endParaRPr lang="en-US" altLang="zh-CN" sz="2800" dirty="0">
              <a:solidFill>
                <a:srgbClr val="FF0000"/>
              </a:solidFill>
              <a:latin typeface="Times New Roman" panose="02020603050405020304"/>
              <a:ea typeface="黑体" panose="02010609060101010101" pitchFamily="49" charset="-122"/>
              <a:cs typeface="Times New Roman" panose="02020603050405020304"/>
            </a:endParaRPr>
          </a:p>
          <a:p>
            <a:pPr marL="538163" indent="-273050" algn="just">
              <a:lnSpc>
                <a:spcPct val="130000"/>
              </a:lnSpc>
              <a:buFont typeface="Arial" panose="020B0604020202020204" pitchFamily="34" charset="0"/>
              <a:buChar char="•"/>
            </a:pPr>
            <a:r>
              <a:rPr lang="zh-CN" altLang="en-US" sz="2800" dirty="0">
                <a:latin typeface="Times New Roman" panose="02020603050405020304"/>
                <a:ea typeface="黑体" panose="02010609060101010101" pitchFamily="49" charset="-122"/>
                <a:cs typeface="Times New Roman" panose="02020603050405020304"/>
              </a:rPr>
              <a:t>都属于仿生算法；</a:t>
            </a:r>
          </a:p>
          <a:p>
            <a:pPr marL="538163" indent="-273050" algn="just">
              <a:lnSpc>
                <a:spcPct val="130000"/>
              </a:lnSpc>
              <a:buFont typeface="Arial" panose="020B0604020202020204" pitchFamily="34" charset="0"/>
              <a:buChar char="•"/>
            </a:pPr>
            <a:r>
              <a:rPr lang="zh-CN" altLang="en-US" sz="2800" dirty="0">
                <a:latin typeface="Times New Roman" panose="02020603050405020304"/>
                <a:ea typeface="黑体" panose="02010609060101010101" pitchFamily="49" charset="-122"/>
                <a:cs typeface="Times New Roman" panose="02020603050405020304"/>
              </a:rPr>
              <a:t>都属于全局优化方法；</a:t>
            </a:r>
          </a:p>
          <a:p>
            <a:pPr marL="538163" indent="-273050" algn="just">
              <a:lnSpc>
                <a:spcPct val="130000"/>
              </a:lnSpc>
              <a:buFont typeface="Arial" panose="020B0604020202020204" pitchFamily="34" charset="0"/>
              <a:buChar char="•"/>
            </a:pPr>
            <a:r>
              <a:rPr lang="zh-CN" altLang="en-US" sz="2800" dirty="0">
                <a:latin typeface="Times New Roman" panose="02020603050405020304"/>
                <a:ea typeface="黑体" panose="02010609060101010101" pitchFamily="49" charset="-122"/>
                <a:cs typeface="Times New Roman" panose="02020603050405020304"/>
              </a:rPr>
              <a:t>都属于随机搜索算法；</a:t>
            </a:r>
          </a:p>
          <a:p>
            <a:pPr marL="538163" indent="-273050" algn="just">
              <a:lnSpc>
                <a:spcPct val="130000"/>
              </a:lnSpc>
              <a:buFont typeface="Arial" panose="020B0604020202020204" pitchFamily="34" charset="0"/>
              <a:buChar char="•"/>
            </a:pPr>
            <a:r>
              <a:rPr lang="zh-CN" altLang="en-US" sz="2800" dirty="0">
                <a:latin typeface="Times New Roman" panose="02020603050405020304"/>
                <a:ea typeface="黑体" panose="02010609060101010101" pitchFamily="49" charset="-122"/>
                <a:cs typeface="Times New Roman" panose="02020603050405020304"/>
              </a:rPr>
              <a:t>都隐含并行性；</a:t>
            </a:r>
          </a:p>
          <a:p>
            <a:pPr marL="538163" indent="-273050" algn="just">
              <a:lnSpc>
                <a:spcPct val="130000"/>
              </a:lnSpc>
              <a:buFont typeface="Arial" panose="020B0604020202020204" pitchFamily="34" charset="0"/>
              <a:buChar char="•"/>
            </a:pPr>
            <a:r>
              <a:rPr lang="zh-CN" altLang="en-US" sz="2800" dirty="0">
                <a:latin typeface="Times New Roman" panose="02020603050405020304"/>
                <a:ea typeface="黑体" panose="02010609060101010101" pitchFamily="49" charset="-122"/>
                <a:cs typeface="Times New Roman" panose="02020603050405020304"/>
              </a:rPr>
              <a:t>根据个体的适配信息进行搜索，因此不受函数约束条件的限制，如连续性、可导性等；</a:t>
            </a:r>
          </a:p>
          <a:p>
            <a:pPr marL="538163" indent="-273050" algn="just">
              <a:lnSpc>
                <a:spcPct val="130000"/>
              </a:lnSpc>
              <a:buFont typeface="Arial" panose="020B0604020202020204" pitchFamily="34" charset="0"/>
              <a:buChar char="•"/>
            </a:pPr>
            <a:r>
              <a:rPr lang="zh-CN" altLang="en-US" sz="2800" dirty="0">
                <a:latin typeface="Times New Roman" panose="02020603050405020304"/>
                <a:ea typeface="黑体" panose="02010609060101010101" pitchFamily="49" charset="-122"/>
                <a:cs typeface="Times New Roman" panose="02020603050405020304"/>
              </a:rPr>
              <a:t>对高维复杂问题，往往会遇到早熟收敛和收敛性能差的缺点，都无法保证收敛到最优点。</a:t>
            </a:r>
          </a:p>
        </p:txBody>
      </p:sp>
      <p:sp>
        <p:nvSpPr>
          <p:cNvPr id="5" name="Rectangle 2">
            <a:extLst>
              <a:ext uri="{FF2B5EF4-FFF2-40B4-BE49-F238E27FC236}">
                <a16:creationId xmlns:a16="http://schemas.microsoft.com/office/drawing/2014/main" id="{1B58D414-830C-2405-C814-1BB3B7212753}"/>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粒子群算法与遗传算法对比</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19495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A71767A-9E99-484F-960F-337038B75E3F}"/>
              </a:ext>
            </a:extLst>
          </p:cNvPr>
          <p:cNvSpPr/>
          <p:nvPr/>
        </p:nvSpPr>
        <p:spPr>
          <a:xfrm>
            <a:off x="329994" y="1035969"/>
            <a:ext cx="8275689" cy="5073440"/>
          </a:xfrm>
          <a:prstGeom prst="rect">
            <a:avLst/>
          </a:prstGeom>
        </p:spPr>
        <p:txBody>
          <a:bodyPr wrap="square">
            <a:spAutoFit/>
          </a:bodyPr>
          <a:lstStyle/>
          <a:p>
            <a:pPr marL="449263" indent="-449263">
              <a:lnSpc>
                <a:spcPct val="130000"/>
              </a:lnSpc>
              <a:buFont typeface="Wingdings" pitchFamily="2" charset="2"/>
              <a:buChar char="Ø"/>
            </a:pPr>
            <a:r>
              <a:rPr lang="zh-CN" altLang="en-US" sz="2800" dirty="0">
                <a:solidFill>
                  <a:srgbClr val="FF0000"/>
                </a:solidFill>
                <a:latin typeface="Times New Roman" panose="02020603050405020304"/>
                <a:ea typeface="黑体" panose="02010609060101010101" pitchFamily="49" charset="-122"/>
                <a:cs typeface="Times New Roman" panose="02020603050405020304"/>
              </a:rPr>
              <a:t>粒子群算法与遗传算法差异性：</a:t>
            </a:r>
            <a:endParaRPr lang="en-US" altLang="zh-CN" sz="2800" dirty="0">
              <a:solidFill>
                <a:srgbClr val="FF0000"/>
              </a:solidFill>
              <a:latin typeface="Times New Roman" panose="02020603050405020304"/>
              <a:ea typeface="黑体" panose="02010609060101010101" pitchFamily="49" charset="-122"/>
              <a:cs typeface="Times New Roman" panose="02020603050405020304"/>
            </a:endParaRPr>
          </a:p>
          <a:p>
            <a:pPr marL="627063" indent="-361950" algn="just">
              <a:lnSpc>
                <a:spcPct val="130000"/>
              </a:lnSpc>
              <a:buFont typeface="Arial" panose="020B0604020202020204" pitchFamily="34" charset="0"/>
              <a:buChar char="•"/>
            </a:pPr>
            <a:r>
              <a:rPr lang="zh-CN" altLang="en" sz="2800" dirty="0">
                <a:latin typeface="Times New Roman" panose="02020603050405020304"/>
                <a:ea typeface="黑体" panose="02010609060101010101" pitchFamily="49" charset="-122"/>
                <a:cs typeface="Times New Roman" panose="02020603050405020304"/>
              </a:rPr>
              <a:t>粒子群</a:t>
            </a:r>
            <a:r>
              <a:rPr lang="zh-CN" altLang="en-US" sz="2800" dirty="0">
                <a:latin typeface="Times New Roman" panose="02020603050405020304"/>
                <a:ea typeface="黑体" panose="02010609060101010101" pitchFamily="49" charset="-122"/>
                <a:cs typeface="Times New Roman" panose="02020603050405020304"/>
              </a:rPr>
              <a:t>算法有记忆，所有粒子保存较优解的知识，遗传算法以前的知识随种群的改变被改变；</a:t>
            </a:r>
          </a:p>
          <a:p>
            <a:pPr marL="627063" indent="-361950" algn="just">
              <a:lnSpc>
                <a:spcPct val="130000"/>
              </a:lnSpc>
              <a:buFont typeface="Arial" panose="020B0604020202020204" pitchFamily="34" charset="0"/>
              <a:buChar char="•"/>
            </a:pPr>
            <a:r>
              <a:rPr lang="zh-CN" altLang="en" sz="2800" dirty="0">
                <a:latin typeface="Times New Roman" panose="02020603050405020304"/>
                <a:ea typeface="黑体" panose="02010609060101010101" pitchFamily="49" charset="-122"/>
                <a:cs typeface="Times New Roman" panose="02020603050405020304"/>
              </a:rPr>
              <a:t>粒子群</a:t>
            </a:r>
            <a:r>
              <a:rPr lang="zh-CN" altLang="en-US" sz="2800" dirty="0">
                <a:latin typeface="Times New Roman" panose="02020603050405020304"/>
                <a:ea typeface="黑体" panose="02010609060101010101" pitchFamily="49" charset="-122"/>
                <a:cs typeface="Times New Roman" panose="02020603050405020304"/>
              </a:rPr>
              <a:t>算法中的粒子是一种单向共享信息机制。而</a:t>
            </a:r>
            <a:r>
              <a:rPr lang="zh-CN" altLang="en" sz="2800" dirty="0">
                <a:latin typeface="Times New Roman" panose="02020603050405020304"/>
                <a:ea typeface="黑体" panose="02010609060101010101" pitchFamily="49" charset="-122"/>
                <a:cs typeface="Times New Roman" panose="02020603050405020304"/>
              </a:rPr>
              <a:t>遗传算法</a:t>
            </a:r>
            <a:r>
              <a:rPr lang="zh-CN" altLang="en-US" sz="2800" dirty="0">
                <a:latin typeface="Times New Roman" panose="02020603050405020304"/>
                <a:ea typeface="黑体" panose="02010609060101010101" pitchFamily="49" charset="-122"/>
                <a:cs typeface="Times New Roman" panose="02020603050405020304"/>
              </a:rPr>
              <a:t>中的染色体之间相互共享信息，使得整个种群都向最优区域移动；</a:t>
            </a:r>
          </a:p>
          <a:p>
            <a:pPr marL="627063" indent="-361950" algn="just">
              <a:lnSpc>
                <a:spcPct val="130000"/>
              </a:lnSpc>
              <a:buFont typeface="Arial" panose="020B0604020202020204" pitchFamily="34" charset="0"/>
              <a:buChar char="•"/>
            </a:pPr>
            <a:r>
              <a:rPr lang="zh-CN" altLang="en" sz="2800" dirty="0">
                <a:latin typeface="Times New Roman" panose="02020603050405020304"/>
                <a:ea typeface="黑体" panose="02010609060101010101" pitchFamily="49" charset="-122"/>
                <a:cs typeface="Times New Roman" panose="02020603050405020304"/>
              </a:rPr>
              <a:t>遗传</a:t>
            </a:r>
            <a:r>
              <a:rPr lang="zh-CN" altLang="en-US" sz="2800" dirty="0">
                <a:latin typeface="Times New Roman" panose="02020603050405020304"/>
                <a:ea typeface="黑体" panose="02010609060101010101" pitchFamily="49" charset="-122"/>
                <a:cs typeface="Times New Roman" panose="02020603050405020304"/>
              </a:rPr>
              <a:t>算法需要编码和遗传操作，</a:t>
            </a:r>
            <a:r>
              <a:rPr lang="zh-CN" altLang="en" sz="2800" dirty="0">
                <a:latin typeface="Times New Roman" panose="02020603050405020304"/>
                <a:ea typeface="黑体" panose="02010609060101010101" pitchFamily="49" charset="-122"/>
                <a:cs typeface="Times New Roman" panose="02020603050405020304"/>
              </a:rPr>
              <a:t>粒子群</a:t>
            </a:r>
            <a:r>
              <a:rPr lang="zh-CN" altLang="en-US" sz="2800" dirty="0">
                <a:latin typeface="Times New Roman" panose="02020603050405020304"/>
                <a:ea typeface="黑体" panose="02010609060101010101" pitchFamily="49" charset="-122"/>
                <a:cs typeface="Times New Roman" panose="02020603050405020304"/>
              </a:rPr>
              <a:t>算法没有交叉和变异操作，粒子通过内部速度进行更新，因此原理更简单、参数更少、实现更容易。</a:t>
            </a:r>
          </a:p>
        </p:txBody>
      </p:sp>
      <p:sp>
        <p:nvSpPr>
          <p:cNvPr id="7" name="Rectangle 2">
            <a:extLst>
              <a:ext uri="{FF2B5EF4-FFF2-40B4-BE49-F238E27FC236}">
                <a16:creationId xmlns:a16="http://schemas.microsoft.com/office/drawing/2014/main" id="{16AABF7A-6A0E-1783-F36D-ABCE9DBEC781}"/>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粒子群算法与遗传算法对比</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9087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902529" y="1959303"/>
            <a:ext cx="1333500" cy="1333500"/>
          </a:xfrm>
          <a:prstGeom prst="ellipse">
            <a:avLst/>
          </a:prstGeom>
          <a:solidFill>
            <a:srgbClr val="FFAAA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cs typeface="+mn-ea"/>
              <a:sym typeface="+mn-lt"/>
            </a:endParaRPr>
          </a:p>
        </p:txBody>
      </p:sp>
      <p:sp>
        <p:nvSpPr>
          <p:cNvPr id="6" name="文本框 21"/>
          <p:cNvSpPr txBox="1"/>
          <p:nvPr/>
        </p:nvSpPr>
        <p:spPr>
          <a:xfrm>
            <a:off x="4035026" y="2192026"/>
            <a:ext cx="1081560" cy="923330"/>
          </a:xfrm>
          <a:prstGeom prst="rect">
            <a:avLst/>
          </a:prstGeom>
          <a:noFill/>
        </p:spPr>
        <p:txBody>
          <a:bodyPr wrap="square" rtlCol="0">
            <a:spAutoFit/>
          </a:bodyPr>
          <a:lstStyle/>
          <a:p>
            <a:pPr algn="ctr"/>
            <a:r>
              <a:rPr lang="en-US" altLang="zh-CN" sz="5400" b="1" dirty="0">
                <a:solidFill>
                  <a:srgbClr val="C00000"/>
                </a:solidFill>
                <a:cs typeface="+mn-ea"/>
                <a:sym typeface="+mn-lt"/>
              </a:rPr>
              <a:t>3</a:t>
            </a:r>
            <a:endParaRPr lang="zh-CN" altLang="en-US" sz="5400" b="1" dirty="0">
              <a:solidFill>
                <a:srgbClr val="C00000"/>
              </a:solidFill>
              <a:cs typeface="+mn-ea"/>
              <a:sym typeface="+mn-lt"/>
            </a:endParaRPr>
          </a:p>
        </p:txBody>
      </p:sp>
      <p:sp>
        <p:nvSpPr>
          <p:cNvPr id="8" name="TextBox 7"/>
          <p:cNvSpPr txBox="1"/>
          <p:nvPr/>
        </p:nvSpPr>
        <p:spPr>
          <a:xfrm>
            <a:off x="626786" y="3429000"/>
            <a:ext cx="8002864" cy="1403461"/>
          </a:xfrm>
          <a:prstGeom prst="rect">
            <a:avLst/>
          </a:prstGeom>
          <a:noFill/>
        </p:spPr>
        <p:txBody>
          <a:bodyPr wrap="square" rtlCol="0">
            <a:spAutoFit/>
          </a:bodyPr>
          <a:lstStyle/>
          <a:p>
            <a:pPr algn="ctr">
              <a:lnSpc>
                <a:spcPts val="5250"/>
              </a:lnSpc>
            </a:pPr>
            <a:r>
              <a:rPr lang="zh-CN" altLang="en-US" sz="4800" b="1" dirty="0">
                <a:solidFill>
                  <a:srgbClr val="C00000"/>
                </a:solidFill>
                <a:latin typeface="方正姚体" panose="02010601030101010101" pitchFamily="2" charset="-122"/>
                <a:ea typeface="方正姚体" panose="02010601030101010101" pitchFamily="2" charset="-122"/>
                <a:cs typeface="+mn-ea"/>
                <a:sym typeface="+mn-lt"/>
              </a:rPr>
              <a:t>蚁群算法</a:t>
            </a:r>
            <a:endParaRPr lang="en-US" altLang="zh-CN" sz="4800" b="1" dirty="0">
              <a:solidFill>
                <a:srgbClr val="C00000"/>
              </a:solidFill>
              <a:latin typeface="方正姚体" panose="02010601030101010101" pitchFamily="2" charset="-122"/>
              <a:ea typeface="方正姚体" panose="02010601030101010101" pitchFamily="2" charset="-122"/>
              <a:cs typeface="+mn-ea"/>
              <a:sym typeface="+mn-lt"/>
            </a:endParaRPr>
          </a:p>
          <a:p>
            <a:pPr algn="ctr">
              <a:lnSpc>
                <a:spcPts val="5250"/>
              </a:lnSpc>
            </a:pPr>
            <a:r>
              <a:rPr lang="en-US" altLang="zh-CN" sz="4400" b="1" dirty="0">
                <a:latin typeface="方正姚体" panose="02010601030101010101" pitchFamily="2" charset="-122"/>
                <a:ea typeface="方正姚体" panose="02010601030101010101" pitchFamily="2" charset="-122"/>
                <a:cs typeface="+mn-ea"/>
                <a:sym typeface="+mn-lt"/>
              </a:rPr>
              <a:t>Ant Colony Algorithm</a:t>
            </a:r>
            <a:endParaRPr lang="zh-CN" altLang="en-US" sz="4400" b="1" dirty="0">
              <a:latin typeface="方正姚体" panose="02010601030101010101" pitchFamily="2" charset="-122"/>
              <a:ea typeface="方正姚体" panose="02010601030101010101" pitchFamily="2" charset="-122"/>
              <a:cs typeface="+mn-ea"/>
              <a:sym typeface="+mn-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4858" y="1230312"/>
            <a:ext cx="6000750" cy="2192908"/>
          </a:xfrm>
          <a:prstGeom prst="rect">
            <a:avLst/>
          </a:prstGeom>
        </p:spPr>
        <p:txBody>
          <a:bodyPr wrap="square">
            <a:spAutoFit/>
          </a:bodyPr>
          <a:lstStyle/>
          <a:p>
            <a:pPr marL="789623" indent="-457200" algn="just">
              <a:lnSpc>
                <a:spcPct val="150000"/>
              </a:lnSpc>
              <a:buSzPct val="100000"/>
              <a:buFont typeface="Wingdings" panose="05000000000000000000" pitchFamily="2" charset="2"/>
              <a:buChar char="Ø"/>
            </a:pPr>
            <a:r>
              <a:rPr lang="zh-CN" altLang="en-US" sz="3200" dirty="0">
                <a:solidFill>
                  <a:srgbClr val="C00000"/>
                </a:solidFill>
                <a:latin typeface="宋体" panose="02010600030101010101" pitchFamily="2" charset="-122"/>
              </a:rPr>
              <a:t>蚁群算法的提出</a:t>
            </a:r>
            <a:endParaRPr lang="en-US" altLang="zh-CN" sz="3200" dirty="0">
              <a:solidFill>
                <a:srgbClr val="C00000"/>
              </a:solidFill>
              <a:latin typeface="宋体" panose="02010600030101010101" pitchFamily="2" charset="-122"/>
            </a:endParaRPr>
          </a:p>
          <a:p>
            <a:pPr marL="789623" indent="-457200" algn="just">
              <a:lnSpc>
                <a:spcPct val="150000"/>
              </a:lnSpc>
              <a:buSzPct val="100000"/>
              <a:buFont typeface="Wingdings" panose="05000000000000000000" pitchFamily="2" charset="2"/>
              <a:buChar char="Ø"/>
            </a:pPr>
            <a:r>
              <a:rPr lang="zh-CN" altLang="en-US" sz="3200" dirty="0">
                <a:solidFill>
                  <a:srgbClr val="C00000"/>
                </a:solidFill>
                <a:latin typeface="宋体" panose="02010600030101010101" pitchFamily="2" charset="-122"/>
              </a:rPr>
              <a:t>蚁群算法的原理</a:t>
            </a:r>
            <a:endParaRPr lang="en-US" altLang="zh-CN" sz="3200" dirty="0">
              <a:solidFill>
                <a:srgbClr val="C00000"/>
              </a:solidFill>
              <a:latin typeface="宋体" panose="02010600030101010101" pitchFamily="2" charset="-122"/>
            </a:endParaRPr>
          </a:p>
          <a:p>
            <a:pPr marL="789623" indent="-457200" algn="just">
              <a:lnSpc>
                <a:spcPct val="150000"/>
              </a:lnSpc>
              <a:buSzPct val="100000"/>
              <a:buFont typeface="Wingdings" panose="05000000000000000000" pitchFamily="2" charset="2"/>
              <a:buChar char="Ø"/>
            </a:pPr>
            <a:r>
              <a:rPr lang="zh-CN" altLang="en-US" sz="3200" dirty="0">
                <a:solidFill>
                  <a:srgbClr val="C00000"/>
                </a:solidFill>
                <a:latin typeface="宋体" panose="02010600030101010101" pitchFamily="2" charset="-122"/>
              </a:rPr>
              <a:t>蚁群算法求解旅行商问题</a:t>
            </a:r>
            <a:endParaRPr lang="en-US" altLang="zh-CN" sz="3200" dirty="0">
              <a:solidFill>
                <a:srgbClr val="C00000"/>
              </a:solidFill>
              <a:latin typeface="宋体" panose="02010600030101010101" pitchFamily="2" charset="-122"/>
            </a:endParaRPr>
          </a:p>
        </p:txBody>
      </p:sp>
      <p:sp>
        <p:nvSpPr>
          <p:cNvPr id="6" name="Rectangle 2">
            <a:extLst>
              <a:ext uri="{FF2B5EF4-FFF2-40B4-BE49-F238E27FC236}">
                <a16:creationId xmlns:a16="http://schemas.microsoft.com/office/drawing/2014/main" id="{4BEF3F85-CBE5-D618-0B46-EDAE65E2CAB2}"/>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蚁群算法</a:t>
            </a:r>
            <a:endParaRPr lang="en-US" altLang="zh-CN" sz="4400" dirty="0">
              <a:latin typeface="方正姚体" panose="02010601030101010101" pitchFamily="2" charset="-122"/>
              <a:ea typeface="方正姚体" panose="02010601030101010101" pitchFamily="2" charset="-122"/>
              <a:cs typeface="+mn-ea"/>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1784" y="1086972"/>
            <a:ext cx="8448101" cy="4513287"/>
          </a:xfrm>
          <a:prstGeom prst="rect">
            <a:avLst/>
          </a:prstGeom>
        </p:spPr>
        <p:txBody>
          <a:bodyPr wrap="square">
            <a:spAutoFit/>
          </a:bodyPr>
          <a:lstStyle/>
          <a:p>
            <a:pPr marL="457200" indent="-457200" algn="just">
              <a:lnSpc>
                <a:spcPct val="130000"/>
              </a:lnSpc>
              <a:buFont typeface="Wingdings" panose="05000000000000000000" pitchFamily="2" charset="2"/>
              <a:buChar char="Ø"/>
            </a:pPr>
            <a:r>
              <a:rPr lang="zh-CN" altLang="en-US" sz="2800" dirty="0">
                <a:solidFill>
                  <a:srgbClr val="FF0000"/>
                </a:solidFill>
                <a:latin typeface="Times New Roman" panose="02020603050405020304" pitchFamily="18" charset="0"/>
                <a:cs typeface="Times New Roman" panose="02020603050405020304" pitchFamily="18" charset="0"/>
              </a:rPr>
              <a:t>思想起源：</a:t>
            </a:r>
            <a:r>
              <a:rPr lang="zh-CN" altLang="en-US" sz="2800" dirty="0">
                <a:latin typeface="Times New Roman" panose="02020603050405020304" pitchFamily="18" charset="0"/>
                <a:cs typeface="Times New Roman" panose="02020603050405020304" pitchFamily="18" charset="0"/>
              </a:rPr>
              <a:t>蚁群在寻找食物时，通过分泌信息素交流觅食信息，从而快速找到目标；</a:t>
            </a:r>
            <a:endParaRPr lang="en-US" altLang="zh-CN" sz="2800" dirty="0">
              <a:latin typeface="Times New Roman" panose="02020603050405020304" pitchFamily="18" charset="0"/>
              <a:cs typeface="Times New Roman" panose="02020603050405020304" pitchFamily="18" charset="0"/>
            </a:endParaRPr>
          </a:p>
          <a:p>
            <a:pPr marL="457200" indent="-457200" algn="just">
              <a:lnSpc>
                <a:spcPct val="130000"/>
              </a:lnSpc>
              <a:buFont typeface="Wingdings" panose="05000000000000000000" pitchFamily="2" charset="2"/>
              <a:buChar char="Ø"/>
            </a:pPr>
            <a:r>
              <a:rPr lang="zh-CN" altLang="en-US" sz="2800" dirty="0">
                <a:latin typeface="Times New Roman" panose="02020603050405020304" pitchFamily="18" charset="0"/>
                <a:cs typeface="Times New Roman" panose="02020603050405020304" pitchFamily="18" charset="0"/>
              </a:rPr>
              <a:t>提出一种基于</a:t>
            </a:r>
            <a:r>
              <a:rPr lang="zh-CN" altLang="en-US" sz="2800" dirty="0">
                <a:solidFill>
                  <a:srgbClr val="FF0000"/>
                </a:solidFill>
                <a:latin typeface="Times New Roman" panose="02020603050405020304" pitchFamily="18" charset="0"/>
                <a:cs typeface="Times New Roman" panose="02020603050405020304" pitchFamily="18" charset="0"/>
              </a:rPr>
              <a:t>信息正反馈原理</a:t>
            </a:r>
            <a:r>
              <a:rPr lang="zh-CN" altLang="en-US" sz="2800" dirty="0">
                <a:latin typeface="Times New Roman" panose="02020603050405020304" pitchFamily="18" charset="0"/>
                <a:cs typeface="Times New Roman" panose="02020603050405020304" pitchFamily="18" charset="0"/>
              </a:rPr>
              <a:t>的新型模拟群智能算法</a:t>
            </a:r>
            <a:r>
              <a:rPr lang="en-US" altLang="zh-CN" sz="2800" dirty="0">
                <a:latin typeface="Times New Roman" panose="02020603050405020304" pitchFamily="18" charset="0"/>
                <a:cs typeface="Times New Roman" panose="02020603050405020304" pitchFamily="18" charset="0"/>
              </a:rPr>
              <a:t>——</a:t>
            </a:r>
            <a:r>
              <a:rPr lang="zh-CN" altLang="en-US" sz="2800" dirty="0">
                <a:solidFill>
                  <a:srgbClr val="FF0000"/>
                </a:solidFill>
                <a:latin typeface="Times New Roman" panose="02020603050405020304" pitchFamily="18" charset="0"/>
                <a:cs typeface="Times New Roman" panose="02020603050405020304" pitchFamily="18" charset="0"/>
              </a:rPr>
              <a:t>蚁群算法</a:t>
            </a:r>
            <a:r>
              <a:rPr lang="en-US" altLang="zh-CN" sz="2800" dirty="0">
                <a:latin typeface="Times New Roman" panose="02020603050405020304" pitchFamily="18" charset="0"/>
                <a:cs typeface="Times New Roman" panose="02020603050405020304" pitchFamily="18" charset="0"/>
              </a:rPr>
              <a:t>(Ant Colony Algorithm</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ACA )</a:t>
            </a:r>
          </a:p>
          <a:p>
            <a:pPr marL="457200" indent="-457200" algn="just">
              <a:lnSpc>
                <a:spcPct val="130000"/>
              </a:lnSpc>
              <a:buFont typeface="Wingdings" panose="05000000000000000000" pitchFamily="2" charset="2"/>
              <a:buChar char="Ø"/>
            </a:pPr>
            <a:r>
              <a:rPr lang="zh-CN" altLang="en-US" sz="2800" dirty="0">
                <a:latin typeface="Times New Roman" panose="02020603050405020304" pitchFamily="18" charset="0"/>
                <a:cs typeface="Times New Roman" panose="02020603050405020304" pitchFamily="18" charset="0"/>
              </a:rPr>
              <a:t>蚁群算法是一种仿生算法，</a:t>
            </a:r>
            <a:endParaRPr lang="en-US" altLang="zh-CN" sz="2800" dirty="0">
              <a:latin typeface="Times New Roman" panose="02020603050405020304" pitchFamily="18" charset="0"/>
              <a:cs typeface="Times New Roman" panose="02020603050405020304" pitchFamily="18" charset="0"/>
            </a:endParaRPr>
          </a:p>
          <a:p>
            <a:pPr algn="just">
              <a:lnSpc>
                <a:spcPct val="130000"/>
              </a:lnSpc>
            </a:pP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通过其内在的搜索机制，</a:t>
            </a:r>
            <a:endParaRPr lang="en-US" altLang="zh-CN" sz="2800" dirty="0">
              <a:latin typeface="Times New Roman" panose="02020603050405020304" pitchFamily="18" charset="0"/>
              <a:cs typeface="Times New Roman" panose="02020603050405020304" pitchFamily="18" charset="0"/>
            </a:endParaRPr>
          </a:p>
          <a:p>
            <a:pPr algn="just">
              <a:lnSpc>
                <a:spcPct val="130000"/>
              </a:lnSpc>
            </a:pP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在一系列困难的</a:t>
            </a:r>
            <a:r>
              <a:rPr lang="zh-CN" altLang="en-US" sz="2800" dirty="0">
                <a:solidFill>
                  <a:srgbClr val="FF0000"/>
                </a:solidFill>
                <a:latin typeface="Times New Roman" panose="02020603050405020304" pitchFamily="18" charset="0"/>
                <a:cs typeface="Times New Roman" panose="02020603050405020304" pitchFamily="18" charset="0"/>
              </a:rPr>
              <a:t>组合优化</a:t>
            </a:r>
            <a:endParaRPr lang="en-US" altLang="zh-CN" sz="2800" dirty="0">
              <a:solidFill>
                <a:srgbClr val="FF0000"/>
              </a:solidFill>
              <a:latin typeface="Times New Roman" panose="02020603050405020304" pitchFamily="18" charset="0"/>
              <a:cs typeface="Times New Roman" panose="02020603050405020304" pitchFamily="18" charset="0"/>
            </a:endParaRPr>
          </a:p>
          <a:p>
            <a:pPr algn="just">
              <a:lnSpc>
                <a:spcPct val="130000"/>
              </a:lnSpc>
            </a:pPr>
            <a:r>
              <a:rPr lang="en-US" altLang="zh-CN" sz="2800" dirty="0">
                <a:solidFill>
                  <a:srgbClr val="FF0000"/>
                </a:solidFill>
                <a:latin typeface="Times New Roman" panose="02020603050405020304" pitchFamily="18" charset="0"/>
                <a:cs typeface="Times New Roman" panose="02020603050405020304" pitchFamily="18" charset="0"/>
              </a:rPr>
              <a:t>     </a:t>
            </a:r>
            <a:r>
              <a:rPr lang="zh-CN" altLang="en-US" sz="2800" dirty="0">
                <a:solidFill>
                  <a:srgbClr val="FF0000"/>
                </a:solidFill>
                <a:latin typeface="Times New Roman" panose="02020603050405020304" pitchFamily="18" charset="0"/>
                <a:cs typeface="Times New Roman" panose="02020603050405020304" pitchFamily="18" charset="0"/>
              </a:rPr>
              <a:t>问题求解</a:t>
            </a:r>
            <a:r>
              <a:rPr lang="zh-CN" altLang="en-US" sz="2800" dirty="0">
                <a:latin typeface="Times New Roman" panose="02020603050405020304" pitchFamily="18" charset="0"/>
                <a:cs typeface="Times New Roman" panose="02020603050405020304" pitchFamily="18" charset="0"/>
              </a:rPr>
              <a:t>中取得了成效。</a:t>
            </a:r>
          </a:p>
        </p:txBody>
      </p:sp>
      <p:pic>
        <p:nvPicPr>
          <p:cNvPr id="21" name="图片 20" descr="fig2">
            <a:extLst>
              <a:ext uri="{FF2B5EF4-FFF2-40B4-BE49-F238E27FC236}">
                <a16:creationId xmlns:a16="http://schemas.microsoft.com/office/drawing/2014/main" id="{DF0F0ED2-E29F-4B4E-B02D-1044A11A18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37985" y="3495368"/>
            <a:ext cx="3771900" cy="2638218"/>
          </a:xfrm>
          <a:prstGeom prst="rect">
            <a:avLst/>
          </a:prstGeom>
          <a:noFill/>
          <a:ln>
            <a:noFill/>
          </a:ln>
        </p:spPr>
      </p:pic>
      <p:sp>
        <p:nvSpPr>
          <p:cNvPr id="6" name="Rectangle 2">
            <a:extLst>
              <a:ext uri="{FF2B5EF4-FFF2-40B4-BE49-F238E27FC236}">
                <a16:creationId xmlns:a16="http://schemas.microsoft.com/office/drawing/2014/main" id="{12E60702-5316-D12A-EBD9-68D0C240A6E3}"/>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蚁群算法的提出</a:t>
            </a:r>
            <a:endParaRPr lang="en-US" altLang="zh-CN" sz="4400" dirty="0">
              <a:latin typeface="方正姚体" panose="02010601030101010101" pitchFamily="2" charset="-122"/>
              <a:ea typeface="方正姚体" panose="02010601030101010101" pitchFamily="2" charset="-122"/>
              <a:cs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par>
                          <p:cTn id="8" fill="hold">
                            <p:stCondLst>
                              <p:cond delay="1500"/>
                            </p:stCondLst>
                            <p:childTnLst>
                              <p:par>
                                <p:cTn id="9" presetID="42" presetClass="entr" presetSubtype="0" fill="hold" nodeType="afterEffect">
                                  <p:stCondLst>
                                    <p:cond delay="50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F5105D09-63CF-A74A-BC47-A80524978656}"/>
              </a:ext>
            </a:extLst>
          </p:cNvPr>
          <p:cNvSpPr>
            <a:spLocks noGrp="1"/>
          </p:cNvSpPr>
          <p:nvPr>
            <p:ph idx="1"/>
          </p:nvPr>
        </p:nvSpPr>
        <p:spPr>
          <a:xfrm>
            <a:off x="448809" y="1060017"/>
            <a:ext cx="6106715" cy="3834779"/>
          </a:xfrm>
        </p:spPr>
        <p:txBody>
          <a:bodyPr>
            <a:normAutofit/>
          </a:bodyPr>
          <a:lstStyle/>
          <a:p>
            <a:pPr>
              <a:lnSpc>
                <a:spcPct val="130000"/>
              </a:lnSpc>
              <a:buFont typeface="Wingdings" panose="05000000000000000000" pitchFamily="2" charset="2"/>
              <a:buChar char="Ø"/>
            </a:pPr>
            <a:r>
              <a:rPr lang="zh-CN" altLang="en-US" sz="2800" dirty="0">
                <a:solidFill>
                  <a:srgbClr val="C00000"/>
                </a:solidFill>
                <a:latin typeface="黑体" panose="02010609060101010101" pitchFamily="49" charset="-122"/>
                <a:ea typeface="黑体" panose="02010609060101010101" pitchFamily="49" charset="-122"/>
                <a:cs typeface="黑体" panose="02010609060101010101" pitchFamily="49" charset="-122"/>
              </a:rPr>
              <a:t>蚁群算法的“双桥实验”</a:t>
            </a:r>
            <a:endParaRPr lang="en-US" altLang="zh-CN" sz="28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pPr marL="342900" lvl="1" indent="0">
              <a:buNone/>
            </a:pPr>
            <a:endParaRPr lang="en-US" altLang="zh-CN" sz="2800" dirty="0">
              <a:latin typeface="黑体" panose="02010609060101010101" pitchFamily="49" charset="-122"/>
              <a:ea typeface="黑体" panose="02010609060101010101" pitchFamily="49" charset="-122"/>
              <a:cs typeface="黑体" panose="02010609060101010101" pitchFamily="49" charset="-122"/>
            </a:endParaRPr>
          </a:p>
          <a:p>
            <a:pPr marL="342900" lvl="1" indent="0">
              <a:buNone/>
            </a:pPr>
            <a:endParaRPr lang="zh-CN" altLang="en-US" sz="2800" dirty="0">
              <a:latin typeface="黑体" panose="02010609060101010101" pitchFamily="49" charset="-122"/>
              <a:ea typeface="黑体" panose="02010609060101010101" pitchFamily="49" charset="-122"/>
              <a:cs typeface="黑体" panose="02010609060101010101" pitchFamily="49" charset="-122"/>
            </a:endParaRPr>
          </a:p>
          <a:p>
            <a:pPr marL="342900" lvl="1" indent="0">
              <a:buNone/>
            </a:pPr>
            <a:endParaRPr lang="zh-CN" altLang="en-US" sz="2800" dirty="0">
              <a:latin typeface="黑体" panose="02010609060101010101" pitchFamily="49" charset="-122"/>
              <a:ea typeface="黑体" panose="02010609060101010101" pitchFamily="49" charset="-122"/>
              <a:cs typeface="黑体" panose="02010609060101010101" pitchFamily="49" charset="-122"/>
            </a:endParaRPr>
          </a:p>
          <a:p>
            <a:pPr marL="0" indent="0">
              <a:lnSpc>
                <a:spcPct val="90000"/>
              </a:lnSpc>
              <a:buNone/>
            </a:pPr>
            <a:endParaRPr lang="en-US" altLang="zh-CN" sz="2800" dirty="0"/>
          </a:p>
        </p:txBody>
      </p:sp>
      <p:pic>
        <p:nvPicPr>
          <p:cNvPr id="11" name="图片 177">
            <a:extLst>
              <a:ext uri="{FF2B5EF4-FFF2-40B4-BE49-F238E27FC236}">
                <a16:creationId xmlns:a16="http://schemas.microsoft.com/office/drawing/2014/main" id="{5BD68A2F-5AF4-9747-A029-502B043FC5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466"/>
          <a:stretch/>
        </p:blipFill>
        <p:spPr bwMode="auto">
          <a:xfrm>
            <a:off x="458391" y="1865571"/>
            <a:ext cx="3967048" cy="393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525CEB37-5DAA-7B4F-2872-32435DAF043A}"/>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蚁群算法的原理</a:t>
            </a:r>
            <a:endParaRPr lang="en-US" altLang="zh-CN" sz="4400" dirty="0">
              <a:latin typeface="方正姚体" panose="02010601030101010101" pitchFamily="2" charset="-122"/>
              <a:ea typeface="方正姚体" panose="02010601030101010101" pitchFamily="2" charset="-122"/>
              <a:cs typeface="+mn-ea"/>
            </a:endParaRPr>
          </a:p>
        </p:txBody>
      </p:sp>
      <p:sp>
        <p:nvSpPr>
          <p:cNvPr id="6" name="文本框 5">
            <a:extLst>
              <a:ext uri="{FF2B5EF4-FFF2-40B4-BE49-F238E27FC236}">
                <a16:creationId xmlns:a16="http://schemas.microsoft.com/office/drawing/2014/main" id="{D8E19759-2678-52CB-4C31-976904A96CE1}"/>
              </a:ext>
            </a:extLst>
          </p:cNvPr>
          <p:cNvSpPr txBox="1"/>
          <p:nvPr/>
        </p:nvSpPr>
        <p:spPr>
          <a:xfrm>
            <a:off x="4425439" y="1696802"/>
            <a:ext cx="4260170" cy="4717702"/>
          </a:xfrm>
          <a:prstGeom prst="rect">
            <a:avLst/>
          </a:prstGeom>
          <a:noFill/>
        </p:spPr>
        <p:txBody>
          <a:bodyPr wrap="square" rtlCol="0">
            <a:spAutoFit/>
          </a:bodyPr>
          <a:lstStyle/>
          <a:p>
            <a:pPr marL="457200" indent="-457200" algn="just">
              <a:lnSpc>
                <a:spcPct val="130000"/>
              </a:lnSpc>
              <a:buFont typeface="Arial" panose="020B0604020202020204" pitchFamily="34" charset="0"/>
              <a:buChar char="•"/>
            </a:pPr>
            <a:r>
              <a:rPr lang="zh-CN" altLang="en-US" sz="2600" dirty="0"/>
              <a:t>蚂蚁在其经过的路径上释放信息素，蚁群内的蚂蚁对信息素具有感知能力，它们会沿着信息素浓度较高的路径行走，形成一种类似于正反馈的机制。经过一段时间后，整个蚁群就会沿最短路径到达食物源。</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F5105D09-63CF-A74A-BC47-A80524978656}"/>
              </a:ext>
            </a:extLst>
          </p:cNvPr>
          <p:cNvSpPr>
            <a:spLocks noGrp="1"/>
          </p:cNvSpPr>
          <p:nvPr>
            <p:ph idx="1"/>
          </p:nvPr>
        </p:nvSpPr>
        <p:spPr>
          <a:xfrm>
            <a:off x="330265" y="1150276"/>
            <a:ext cx="6106715" cy="3834779"/>
          </a:xfrm>
        </p:spPr>
        <p:txBody>
          <a:bodyPr>
            <a:normAutofit/>
          </a:bodyPr>
          <a:lstStyle/>
          <a:p>
            <a:pPr>
              <a:lnSpc>
                <a:spcPct val="130000"/>
              </a:lnSpc>
              <a:buFont typeface="Wingdings" panose="05000000000000000000" pitchFamily="2" charset="2"/>
              <a:buChar char="Ø"/>
            </a:pPr>
            <a:r>
              <a:rPr lang="zh-CN" altLang="en-US" sz="2800" dirty="0">
                <a:solidFill>
                  <a:srgbClr val="C00000"/>
                </a:solidFill>
                <a:latin typeface="黑体" panose="02010609060101010101" pitchFamily="49" charset="-122"/>
                <a:ea typeface="黑体" panose="02010609060101010101" pitchFamily="49" charset="-122"/>
                <a:cs typeface="黑体" panose="02010609060101010101" pitchFamily="49" charset="-122"/>
              </a:rPr>
              <a:t>蚁群算法的“双桥实验”</a:t>
            </a:r>
            <a:endParaRPr lang="en-US" altLang="zh-CN" sz="2800" dirty="0">
              <a:solidFill>
                <a:srgbClr val="C00000"/>
              </a:solidFill>
              <a:latin typeface="黑体" panose="02010609060101010101" pitchFamily="49" charset="-122"/>
              <a:ea typeface="黑体" panose="02010609060101010101" pitchFamily="49" charset="-122"/>
              <a:cs typeface="黑体" panose="02010609060101010101" pitchFamily="49" charset="-122"/>
            </a:endParaRPr>
          </a:p>
          <a:p>
            <a:pPr marL="342900" lvl="1" indent="0">
              <a:buNone/>
            </a:pPr>
            <a:endParaRPr lang="en-US" altLang="zh-CN" sz="2800" dirty="0">
              <a:latin typeface="黑体" panose="02010609060101010101" pitchFamily="49" charset="-122"/>
              <a:ea typeface="黑体" panose="02010609060101010101" pitchFamily="49" charset="-122"/>
              <a:cs typeface="黑体" panose="02010609060101010101" pitchFamily="49" charset="-122"/>
            </a:endParaRPr>
          </a:p>
          <a:p>
            <a:pPr marL="342900" lvl="1" indent="0">
              <a:buNone/>
            </a:pPr>
            <a:endParaRPr lang="zh-CN" altLang="en-US" sz="2800" dirty="0">
              <a:latin typeface="黑体" panose="02010609060101010101" pitchFamily="49" charset="-122"/>
              <a:ea typeface="黑体" panose="02010609060101010101" pitchFamily="49" charset="-122"/>
              <a:cs typeface="黑体" panose="02010609060101010101" pitchFamily="49" charset="-122"/>
            </a:endParaRPr>
          </a:p>
          <a:p>
            <a:pPr marL="342900" lvl="1" indent="0">
              <a:buNone/>
            </a:pPr>
            <a:endParaRPr lang="zh-CN" altLang="en-US" sz="2800" dirty="0">
              <a:latin typeface="黑体" panose="02010609060101010101" pitchFamily="49" charset="-122"/>
              <a:ea typeface="黑体" panose="02010609060101010101" pitchFamily="49" charset="-122"/>
              <a:cs typeface="黑体" panose="02010609060101010101" pitchFamily="49" charset="-122"/>
            </a:endParaRPr>
          </a:p>
          <a:p>
            <a:pPr marL="0" indent="0">
              <a:lnSpc>
                <a:spcPct val="90000"/>
              </a:lnSpc>
              <a:buNone/>
            </a:pPr>
            <a:endParaRPr lang="en-US" altLang="zh-CN" sz="2800" dirty="0"/>
          </a:p>
        </p:txBody>
      </p:sp>
      <p:pic>
        <p:nvPicPr>
          <p:cNvPr id="11" name="图片 177">
            <a:extLst>
              <a:ext uri="{FF2B5EF4-FFF2-40B4-BE49-F238E27FC236}">
                <a16:creationId xmlns:a16="http://schemas.microsoft.com/office/drawing/2014/main" id="{5BD68A2F-5AF4-9747-A029-502B043F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71" y="1872945"/>
            <a:ext cx="8030229" cy="393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525CEB37-5DAA-7B4F-2872-32435DAF043A}"/>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蚁群算法的原理</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2625981950"/>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BE1154B-9AB1-344A-8C1D-560558F51B43}"/>
              </a:ext>
            </a:extLst>
          </p:cNvPr>
          <p:cNvGrpSpPr/>
          <p:nvPr/>
        </p:nvGrpSpPr>
        <p:grpSpPr>
          <a:xfrm>
            <a:off x="462328" y="1519085"/>
            <a:ext cx="8182472" cy="3694470"/>
            <a:chOff x="550718" y="629392"/>
            <a:chExt cx="10909962" cy="3219837"/>
          </a:xfrm>
        </p:grpSpPr>
        <p:pic>
          <p:nvPicPr>
            <p:cNvPr id="4" name="图片 3">
              <a:extLst>
                <a:ext uri="{FF2B5EF4-FFF2-40B4-BE49-F238E27FC236}">
                  <a16:creationId xmlns:a16="http://schemas.microsoft.com/office/drawing/2014/main" id="{0E4927FC-E22D-204A-B93B-80391C1CAE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512" y="3023759"/>
              <a:ext cx="825470" cy="825470"/>
            </a:xfrm>
            <a:prstGeom prst="rect">
              <a:avLst/>
            </a:prstGeom>
          </p:spPr>
        </p:pic>
        <p:sp>
          <p:nvSpPr>
            <p:cNvPr id="6" name="椭圆 5">
              <a:extLst>
                <a:ext uri="{FF2B5EF4-FFF2-40B4-BE49-F238E27FC236}">
                  <a16:creationId xmlns:a16="http://schemas.microsoft.com/office/drawing/2014/main" id="{9F56DA22-8C0A-9C46-8AE8-7A3AE6D9B87D}"/>
                </a:ext>
              </a:extLst>
            </p:cNvPr>
            <p:cNvSpPr/>
            <p:nvPr/>
          </p:nvSpPr>
          <p:spPr>
            <a:xfrm>
              <a:off x="1076067" y="3241964"/>
              <a:ext cx="935181" cy="187036"/>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pic>
          <p:nvPicPr>
            <p:cNvPr id="8" name="图片 7">
              <a:extLst>
                <a:ext uri="{FF2B5EF4-FFF2-40B4-BE49-F238E27FC236}">
                  <a16:creationId xmlns:a16="http://schemas.microsoft.com/office/drawing/2014/main" id="{69B20845-5BF2-3C4F-B1EC-6BDC523D46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6191" y="2380128"/>
              <a:ext cx="825470" cy="825470"/>
            </a:xfrm>
            <a:prstGeom prst="rect">
              <a:avLst/>
            </a:prstGeom>
          </p:spPr>
        </p:pic>
        <p:pic>
          <p:nvPicPr>
            <p:cNvPr id="9" name="图片 8">
              <a:extLst>
                <a:ext uri="{FF2B5EF4-FFF2-40B4-BE49-F238E27FC236}">
                  <a16:creationId xmlns:a16="http://schemas.microsoft.com/office/drawing/2014/main" id="{CB605561-0FD0-614A-B81E-3A7A157083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73" t="16569" r="18285" b="27342"/>
            <a:stretch/>
          </p:blipFill>
          <p:spPr>
            <a:xfrm>
              <a:off x="550718" y="2587336"/>
              <a:ext cx="525348" cy="462999"/>
            </a:xfrm>
            <a:prstGeom prst="rect">
              <a:avLst/>
            </a:prstGeom>
          </p:spPr>
        </p:pic>
        <p:pic>
          <p:nvPicPr>
            <p:cNvPr id="10" name="图片 9">
              <a:extLst>
                <a:ext uri="{FF2B5EF4-FFF2-40B4-BE49-F238E27FC236}">
                  <a16:creationId xmlns:a16="http://schemas.microsoft.com/office/drawing/2014/main" id="{32748E18-5378-E446-8311-E10AF0CD55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73" t="16569" r="18285" b="27342"/>
            <a:stretch/>
          </p:blipFill>
          <p:spPr>
            <a:xfrm>
              <a:off x="1229683" y="2683150"/>
              <a:ext cx="525348" cy="462999"/>
            </a:xfrm>
            <a:prstGeom prst="rect">
              <a:avLst/>
            </a:prstGeom>
          </p:spPr>
        </p:pic>
        <p:pic>
          <p:nvPicPr>
            <p:cNvPr id="11" name="图片 10">
              <a:extLst>
                <a:ext uri="{FF2B5EF4-FFF2-40B4-BE49-F238E27FC236}">
                  <a16:creationId xmlns:a16="http://schemas.microsoft.com/office/drawing/2014/main" id="{19FCFA0F-0D40-F643-BD8B-012F514D81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6509" y="783755"/>
              <a:ext cx="1906155" cy="1433429"/>
            </a:xfrm>
            <a:prstGeom prst="rect">
              <a:avLst/>
            </a:prstGeom>
          </p:spPr>
        </p:pic>
        <p:pic>
          <p:nvPicPr>
            <p:cNvPr id="13" name="图片 12">
              <a:extLst>
                <a:ext uri="{FF2B5EF4-FFF2-40B4-BE49-F238E27FC236}">
                  <a16:creationId xmlns:a16="http://schemas.microsoft.com/office/drawing/2014/main" id="{1FF13730-F75C-E44F-A14A-2AE5DAC84E8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73" t="16569" r="18285" b="27342"/>
            <a:stretch/>
          </p:blipFill>
          <p:spPr>
            <a:xfrm>
              <a:off x="2434799" y="2780774"/>
              <a:ext cx="525348" cy="462999"/>
            </a:xfrm>
            <a:prstGeom prst="rect">
              <a:avLst/>
            </a:prstGeom>
          </p:spPr>
        </p:pic>
        <p:pic>
          <p:nvPicPr>
            <p:cNvPr id="14" name="图片 13">
              <a:extLst>
                <a:ext uri="{FF2B5EF4-FFF2-40B4-BE49-F238E27FC236}">
                  <a16:creationId xmlns:a16="http://schemas.microsoft.com/office/drawing/2014/main" id="{BE09E320-F5BC-A248-9589-15F890852B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73" t="16569" r="18285" b="27342"/>
            <a:stretch/>
          </p:blipFill>
          <p:spPr>
            <a:xfrm>
              <a:off x="6673835" y="1268969"/>
              <a:ext cx="525348" cy="462999"/>
            </a:xfrm>
            <a:prstGeom prst="rect">
              <a:avLst/>
            </a:prstGeom>
          </p:spPr>
        </p:pic>
        <p:pic>
          <p:nvPicPr>
            <p:cNvPr id="15" name="图片 14">
              <a:extLst>
                <a:ext uri="{FF2B5EF4-FFF2-40B4-BE49-F238E27FC236}">
                  <a16:creationId xmlns:a16="http://schemas.microsoft.com/office/drawing/2014/main" id="{DC350B4E-F51F-0748-BF98-D507541604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73" t="16569" r="18285" b="27342"/>
            <a:stretch/>
          </p:blipFill>
          <p:spPr>
            <a:xfrm>
              <a:off x="7134928" y="2216882"/>
              <a:ext cx="525348" cy="462999"/>
            </a:xfrm>
            <a:prstGeom prst="rect">
              <a:avLst/>
            </a:prstGeom>
          </p:spPr>
        </p:pic>
        <p:pic>
          <p:nvPicPr>
            <p:cNvPr id="16" name="图片 15">
              <a:extLst>
                <a:ext uri="{FF2B5EF4-FFF2-40B4-BE49-F238E27FC236}">
                  <a16:creationId xmlns:a16="http://schemas.microsoft.com/office/drawing/2014/main" id="{9E3CBF4E-DB16-6E4D-8EFE-2B52C07B97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73" t="16569" r="18285" b="27342"/>
            <a:stretch/>
          </p:blipFill>
          <p:spPr>
            <a:xfrm>
              <a:off x="4473346" y="1789534"/>
              <a:ext cx="525348" cy="462999"/>
            </a:xfrm>
            <a:prstGeom prst="rect">
              <a:avLst/>
            </a:prstGeom>
          </p:spPr>
        </p:pic>
        <p:cxnSp>
          <p:nvCxnSpPr>
            <p:cNvPr id="17" name="直线连接符 16">
              <a:extLst>
                <a:ext uri="{FF2B5EF4-FFF2-40B4-BE49-F238E27FC236}">
                  <a16:creationId xmlns:a16="http://schemas.microsoft.com/office/drawing/2014/main" id="{16BBF8F0-0A45-344E-B919-920E3DC38545}"/>
                </a:ext>
              </a:extLst>
            </p:cNvPr>
            <p:cNvCxnSpPr>
              <a:cxnSpLocks/>
            </p:cNvCxnSpPr>
            <p:nvPr/>
          </p:nvCxnSpPr>
          <p:spPr>
            <a:xfrm flipV="1">
              <a:off x="2963392" y="1794936"/>
              <a:ext cx="4003105" cy="1037316"/>
            </a:xfrm>
            <a:prstGeom prst="line">
              <a:avLst/>
            </a:prstGeom>
            <a:ln w="889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曲线连接符 19">
              <a:extLst>
                <a:ext uri="{FF2B5EF4-FFF2-40B4-BE49-F238E27FC236}">
                  <a16:creationId xmlns:a16="http://schemas.microsoft.com/office/drawing/2014/main" id="{7ABDB0CF-0288-934C-8FE8-CC77F25991F9}"/>
                </a:ext>
              </a:extLst>
            </p:cNvPr>
            <p:cNvCxnSpPr/>
            <p:nvPr/>
          </p:nvCxnSpPr>
          <p:spPr>
            <a:xfrm flipV="1">
              <a:off x="1816191" y="629392"/>
              <a:ext cx="2950335" cy="1957944"/>
            </a:xfrm>
            <a:prstGeom prst="curvedConnector3">
              <a:avLst/>
            </a:prstGeom>
            <a:ln w="38100">
              <a:solidFill>
                <a:srgbClr val="1300FF"/>
              </a:solidFill>
            </a:ln>
          </p:spPr>
          <p:style>
            <a:lnRef idx="1">
              <a:schemeClr val="accent1"/>
            </a:lnRef>
            <a:fillRef idx="0">
              <a:schemeClr val="accent1"/>
            </a:fillRef>
            <a:effectRef idx="0">
              <a:schemeClr val="accent1"/>
            </a:effectRef>
            <a:fontRef idx="minor">
              <a:schemeClr val="tx1"/>
            </a:fontRef>
          </p:style>
        </p:cxnSp>
        <p:sp>
          <p:nvSpPr>
            <p:cNvPr id="22" name="任意形状 21">
              <a:extLst>
                <a:ext uri="{FF2B5EF4-FFF2-40B4-BE49-F238E27FC236}">
                  <a16:creationId xmlns:a16="http://schemas.microsoft.com/office/drawing/2014/main" id="{72ED476E-6701-0649-8534-CC25BE364C3E}"/>
                </a:ext>
              </a:extLst>
            </p:cNvPr>
            <p:cNvSpPr/>
            <p:nvPr/>
          </p:nvSpPr>
          <p:spPr>
            <a:xfrm>
              <a:off x="2873693" y="1957243"/>
              <a:ext cx="6579394" cy="1759939"/>
            </a:xfrm>
            <a:custGeom>
              <a:avLst/>
              <a:gdLst>
                <a:gd name="connsiteX0" fmla="*/ 0 w 6579394"/>
                <a:gd name="connsiteY0" fmla="*/ 1676653 h 1759939"/>
                <a:gd name="connsiteX1" fmla="*/ 581890 w 6579394"/>
                <a:gd name="connsiteY1" fmla="*/ 1462898 h 1759939"/>
                <a:gd name="connsiteX2" fmla="*/ 902524 w 6579394"/>
                <a:gd name="connsiteY2" fmla="*/ 1759781 h 1759939"/>
                <a:gd name="connsiteX3" fmla="*/ 1781298 w 6579394"/>
                <a:gd name="connsiteY3" fmla="*/ 1415396 h 1759939"/>
                <a:gd name="connsiteX4" fmla="*/ 2470067 w 6579394"/>
                <a:gd name="connsiteY4" fmla="*/ 1712279 h 1759939"/>
                <a:gd name="connsiteX5" fmla="*/ 2933205 w 6579394"/>
                <a:gd name="connsiteY5" fmla="*/ 1284768 h 1759939"/>
                <a:gd name="connsiteX6" fmla="*/ 4595750 w 6579394"/>
                <a:gd name="connsiteY6" fmla="*/ 1403521 h 1759939"/>
                <a:gd name="connsiteX7" fmla="*/ 5035137 w 6579394"/>
                <a:gd name="connsiteY7" fmla="*/ 1747905 h 1759939"/>
                <a:gd name="connsiteX8" fmla="*/ 6495802 w 6579394"/>
                <a:gd name="connsiteY8" fmla="*/ 1427272 h 1759939"/>
                <a:gd name="connsiteX9" fmla="*/ 6329548 w 6579394"/>
                <a:gd name="connsiteY9" fmla="*/ 1035386 h 1759939"/>
                <a:gd name="connsiteX10" fmla="*/ 5735781 w 6579394"/>
                <a:gd name="connsiteY10" fmla="*/ 643500 h 1759939"/>
                <a:gd name="connsiteX11" fmla="*/ 6210794 w 6579394"/>
                <a:gd name="connsiteY11" fmla="*/ 251614 h 1759939"/>
                <a:gd name="connsiteX12" fmla="*/ 5712031 w 6579394"/>
                <a:gd name="connsiteY12" fmla="*/ 25983 h 1759939"/>
                <a:gd name="connsiteX13" fmla="*/ 5700155 w 6579394"/>
                <a:gd name="connsiteY13" fmla="*/ 14108 h 175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79394" h="1759939">
                  <a:moveTo>
                    <a:pt x="0" y="1676653"/>
                  </a:moveTo>
                  <a:cubicBezTo>
                    <a:pt x="215734" y="1562848"/>
                    <a:pt x="431469" y="1449043"/>
                    <a:pt x="581890" y="1462898"/>
                  </a:cubicBezTo>
                  <a:cubicBezTo>
                    <a:pt x="732311" y="1476753"/>
                    <a:pt x="702623" y="1767698"/>
                    <a:pt x="902524" y="1759781"/>
                  </a:cubicBezTo>
                  <a:cubicBezTo>
                    <a:pt x="1102425" y="1751864"/>
                    <a:pt x="1520041" y="1423313"/>
                    <a:pt x="1781298" y="1415396"/>
                  </a:cubicBezTo>
                  <a:cubicBezTo>
                    <a:pt x="2042555" y="1407479"/>
                    <a:pt x="2278083" y="1734050"/>
                    <a:pt x="2470067" y="1712279"/>
                  </a:cubicBezTo>
                  <a:cubicBezTo>
                    <a:pt x="2662051" y="1690508"/>
                    <a:pt x="2578925" y="1336228"/>
                    <a:pt x="2933205" y="1284768"/>
                  </a:cubicBezTo>
                  <a:cubicBezTo>
                    <a:pt x="3287485" y="1233308"/>
                    <a:pt x="4245428" y="1326331"/>
                    <a:pt x="4595750" y="1403521"/>
                  </a:cubicBezTo>
                  <a:cubicBezTo>
                    <a:pt x="4946072" y="1480710"/>
                    <a:pt x="4718462" y="1743947"/>
                    <a:pt x="5035137" y="1747905"/>
                  </a:cubicBezTo>
                  <a:cubicBezTo>
                    <a:pt x="5351812" y="1751864"/>
                    <a:pt x="6280067" y="1546025"/>
                    <a:pt x="6495802" y="1427272"/>
                  </a:cubicBezTo>
                  <a:cubicBezTo>
                    <a:pt x="6711537" y="1308519"/>
                    <a:pt x="6456218" y="1166015"/>
                    <a:pt x="6329548" y="1035386"/>
                  </a:cubicBezTo>
                  <a:cubicBezTo>
                    <a:pt x="6202878" y="904757"/>
                    <a:pt x="5755573" y="774129"/>
                    <a:pt x="5735781" y="643500"/>
                  </a:cubicBezTo>
                  <a:cubicBezTo>
                    <a:pt x="5715989" y="512871"/>
                    <a:pt x="6214752" y="354533"/>
                    <a:pt x="6210794" y="251614"/>
                  </a:cubicBezTo>
                  <a:cubicBezTo>
                    <a:pt x="6206836" y="148695"/>
                    <a:pt x="5797137" y="65567"/>
                    <a:pt x="5712031" y="25983"/>
                  </a:cubicBezTo>
                  <a:cubicBezTo>
                    <a:pt x="5626925" y="-13601"/>
                    <a:pt x="5663540" y="253"/>
                    <a:pt x="5700155" y="14108"/>
                  </a:cubicBezTo>
                </a:path>
              </a:pathLst>
            </a:custGeom>
            <a:noFill/>
            <a:ln w="38100">
              <a:solidFill>
                <a:srgbClr val="13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23" name="文本框 22">
              <a:extLst>
                <a:ext uri="{FF2B5EF4-FFF2-40B4-BE49-F238E27FC236}">
                  <a16:creationId xmlns:a16="http://schemas.microsoft.com/office/drawing/2014/main" id="{49A223E0-1184-B941-BF73-3C4FF5135021}"/>
                </a:ext>
              </a:extLst>
            </p:cNvPr>
            <p:cNvSpPr txBox="1"/>
            <p:nvPr/>
          </p:nvSpPr>
          <p:spPr>
            <a:xfrm>
              <a:off x="3396518" y="1150183"/>
              <a:ext cx="2902932" cy="533480"/>
            </a:xfrm>
            <a:prstGeom prst="rect">
              <a:avLst/>
            </a:prstGeom>
            <a:noFill/>
          </p:spPr>
          <p:txBody>
            <a:bodyPr wrap="none" rtlCol="0">
              <a:spAutoFit/>
            </a:bodyPr>
            <a:lstStyle/>
            <a:p>
              <a:r>
                <a:rPr kumimoji="1" lang="en-US" altLang="zh-CN" sz="2000" b="1" dirty="0">
                  <a:solidFill>
                    <a:srgbClr val="1300FF"/>
                  </a:solidFill>
                  <a:latin typeface="Times New Roman" panose="02020603050405020304" pitchFamily="18" charset="0"/>
                  <a:ea typeface="SimHei" panose="02010609060101010101" pitchFamily="49" charset="-122"/>
                  <a:cs typeface="Times New Roman" panose="02020603050405020304" pitchFamily="18" charset="0"/>
                </a:rPr>
                <a:t>A</a:t>
              </a:r>
              <a:r>
                <a:rPr kumimoji="1" lang="zh-CN" altLang="en-US" sz="2000" b="1" dirty="0">
                  <a:solidFill>
                    <a:srgbClr val="1300FF"/>
                  </a:solidFill>
                  <a:latin typeface="Times New Roman" panose="02020603050405020304" pitchFamily="18" charset="0"/>
                  <a:ea typeface="SimHei" panose="02010609060101010101" pitchFamily="49" charset="-122"/>
                  <a:cs typeface="Times New Roman" panose="02020603050405020304" pitchFamily="18" charset="0"/>
                </a:rPr>
                <a:t>路线：无信息素</a:t>
              </a:r>
            </a:p>
          </p:txBody>
        </p:sp>
        <p:sp>
          <p:nvSpPr>
            <p:cNvPr id="25" name="文本框 24">
              <a:extLst>
                <a:ext uri="{FF2B5EF4-FFF2-40B4-BE49-F238E27FC236}">
                  <a16:creationId xmlns:a16="http://schemas.microsoft.com/office/drawing/2014/main" id="{A3B90660-FFCD-6447-B033-D10BB7EC6FF4}"/>
                </a:ext>
              </a:extLst>
            </p:cNvPr>
            <p:cNvSpPr txBox="1"/>
            <p:nvPr/>
          </p:nvSpPr>
          <p:spPr>
            <a:xfrm>
              <a:off x="4696578" y="2347702"/>
              <a:ext cx="2399675" cy="1354217"/>
            </a:xfrm>
            <a:prstGeom prst="rect">
              <a:avLst/>
            </a:prstGeom>
            <a:noFill/>
          </p:spPr>
          <p:txBody>
            <a:bodyPr wrap="square" rtlCol="0">
              <a:spAutoFit/>
            </a:bodyPr>
            <a:lstStyle/>
            <a:p>
              <a:r>
                <a:rPr kumimoji="1" lang="en-US" altLang="zh-CN" sz="20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B</a:t>
              </a:r>
              <a:r>
                <a:rPr kumimoji="1" lang="zh-CN" altLang="en-US" sz="20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路线：最短路径，信息素浓度越来越高</a:t>
              </a:r>
            </a:p>
          </p:txBody>
        </p:sp>
        <p:sp>
          <p:nvSpPr>
            <p:cNvPr id="26" name="文本框 25">
              <a:extLst>
                <a:ext uri="{FF2B5EF4-FFF2-40B4-BE49-F238E27FC236}">
                  <a16:creationId xmlns:a16="http://schemas.microsoft.com/office/drawing/2014/main" id="{CAE3A1D8-F29F-4445-BB82-B383037DC9C3}"/>
                </a:ext>
              </a:extLst>
            </p:cNvPr>
            <p:cNvSpPr txBox="1"/>
            <p:nvPr/>
          </p:nvSpPr>
          <p:spPr>
            <a:xfrm>
              <a:off x="9061005" y="2380128"/>
              <a:ext cx="2399675" cy="1354217"/>
            </a:xfrm>
            <a:prstGeom prst="rect">
              <a:avLst/>
            </a:prstGeom>
            <a:noFill/>
          </p:spPr>
          <p:txBody>
            <a:bodyPr wrap="square" rtlCol="0">
              <a:spAutoFit/>
            </a:bodyPr>
            <a:lstStyle/>
            <a:p>
              <a:r>
                <a:rPr kumimoji="1" lang="en-US" altLang="zh-CN" sz="2000" b="1" dirty="0">
                  <a:solidFill>
                    <a:srgbClr val="1300FF"/>
                  </a:solidFill>
                  <a:latin typeface="Times New Roman" panose="02020603050405020304" pitchFamily="18" charset="0"/>
                  <a:ea typeface="SimHei" panose="02010609060101010101" pitchFamily="49" charset="-122"/>
                  <a:cs typeface="Times New Roman" panose="02020603050405020304" pitchFamily="18" charset="0"/>
                </a:rPr>
                <a:t>C</a:t>
              </a:r>
              <a:r>
                <a:rPr kumimoji="1" lang="zh-CN" altLang="en-US" sz="2000" b="1" dirty="0">
                  <a:solidFill>
                    <a:srgbClr val="1300FF"/>
                  </a:solidFill>
                  <a:latin typeface="Times New Roman" panose="02020603050405020304" pitchFamily="18" charset="0"/>
                  <a:ea typeface="SimHei" panose="02010609060101010101" pitchFamily="49" charset="-122"/>
                  <a:cs typeface="Times New Roman" panose="02020603050405020304" pitchFamily="18" charset="0"/>
                </a:rPr>
                <a:t>路线：最远路径，信息素浓度越来越低</a:t>
              </a:r>
            </a:p>
          </p:txBody>
        </p:sp>
      </p:grpSp>
      <p:sp>
        <p:nvSpPr>
          <p:cNvPr id="27" name="Rectangle 2">
            <a:extLst>
              <a:ext uri="{FF2B5EF4-FFF2-40B4-BE49-F238E27FC236}">
                <a16:creationId xmlns:a16="http://schemas.microsoft.com/office/drawing/2014/main" id="{3191C921-B510-BC17-7311-EE36FA5E2CB3}"/>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蚁群算法的原理</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6466870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a:xfrm>
            <a:off x="446139" y="1023170"/>
            <a:ext cx="8122674" cy="5289139"/>
          </a:xfrm>
          <a:prstGeom prst="rect">
            <a:avLst/>
          </a:prstGeom>
        </p:spPr>
        <p:txBody>
          <a:bodyPr vert="horz" lIns="68580" tIns="34290" rIns="68580" bIns="34290" rtlCol="0">
            <a:noAutofit/>
          </a:bodyPr>
          <a:lstStyle/>
          <a:p>
            <a:pPr marL="449263" indent="-449263">
              <a:lnSpc>
                <a:spcPct val="150000"/>
              </a:lnSpc>
              <a:buFont typeface="Wingdings" panose="05000000000000000000" pitchFamily="2" charset="2"/>
              <a:buChar char="Ø"/>
              <a:defRPr/>
            </a:pPr>
            <a:r>
              <a:rPr lang="zh-CN" altLang="en-US" sz="2800" dirty="0">
                <a:solidFill>
                  <a:srgbClr val="FF0000"/>
                </a:solidFill>
                <a:latin typeface="+mn-ea"/>
              </a:rPr>
              <a:t>遗传算法的研究领域：</a:t>
            </a:r>
            <a:endParaRPr lang="en-US" altLang="zh-CN" sz="2800" dirty="0">
              <a:solidFill>
                <a:srgbClr val="FF0000"/>
              </a:solidFill>
              <a:latin typeface="+mn-ea"/>
            </a:endParaRPr>
          </a:p>
          <a:p>
            <a:pPr marL="627063" indent="-361950">
              <a:lnSpc>
                <a:spcPct val="150000"/>
              </a:lnSpc>
              <a:buFont typeface="Arial" panose="020B0604020202020204" pitchFamily="34" charset="0"/>
              <a:buChar char="•"/>
              <a:defRPr/>
            </a:pPr>
            <a:r>
              <a:rPr lang="zh-CN" altLang="en-US" sz="2800" dirty="0">
                <a:latin typeface="+mn-ea"/>
              </a:rPr>
              <a:t>遗传算法理论与技术：编码、交叉运算、变异运算、选择运算以及适应度评价问题；</a:t>
            </a:r>
            <a:endParaRPr lang="en-US" altLang="zh-CN" sz="2800" dirty="0">
              <a:latin typeface="+mn-ea"/>
            </a:endParaRPr>
          </a:p>
          <a:p>
            <a:pPr marL="627063" indent="-361950">
              <a:lnSpc>
                <a:spcPct val="150000"/>
              </a:lnSpc>
              <a:buFont typeface="Arial" panose="020B0604020202020204" pitchFamily="34" charset="0"/>
              <a:buChar char="•"/>
              <a:defRPr/>
            </a:pPr>
            <a:r>
              <a:rPr lang="zh-CN" altLang="en-US" sz="2800" dirty="0">
                <a:latin typeface="+mn-ea"/>
              </a:rPr>
              <a:t>用遗传算法进行优化；</a:t>
            </a:r>
            <a:endParaRPr lang="en-US" altLang="zh-CN" sz="2800" dirty="0">
              <a:latin typeface="+mn-ea"/>
            </a:endParaRPr>
          </a:p>
          <a:p>
            <a:pPr marL="627063" indent="-361950">
              <a:lnSpc>
                <a:spcPct val="150000"/>
              </a:lnSpc>
              <a:buFont typeface="Arial" panose="020B0604020202020204" pitchFamily="34" charset="0"/>
              <a:buChar char="•"/>
              <a:defRPr/>
            </a:pPr>
            <a:r>
              <a:rPr lang="zh-CN" altLang="en-US" sz="2800" dirty="0">
                <a:latin typeface="+mn-ea"/>
              </a:rPr>
              <a:t>用遗传算法进行分类系统的机器学习。</a:t>
            </a:r>
            <a:endParaRPr lang="en-US" altLang="zh-CN" sz="2800" dirty="0">
              <a:latin typeface="+mn-ea"/>
            </a:endParaRPr>
          </a:p>
        </p:txBody>
      </p:sp>
      <p:sp>
        <p:nvSpPr>
          <p:cNvPr id="5" name="Rectangle 2">
            <a:extLst>
              <a:ext uri="{FF2B5EF4-FFF2-40B4-BE49-F238E27FC236}">
                <a16:creationId xmlns:a16="http://schemas.microsoft.com/office/drawing/2014/main" id="{769DE34C-A2F2-694E-3D6F-247D435C0D3F}"/>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2606993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5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BF34FDC-3352-9243-B414-61C1992D98AC}"/>
              </a:ext>
            </a:extLst>
          </p:cNvPr>
          <p:cNvSpPr/>
          <p:nvPr/>
        </p:nvSpPr>
        <p:spPr>
          <a:xfrm>
            <a:off x="243347" y="977338"/>
            <a:ext cx="7093975" cy="573042"/>
          </a:xfrm>
          <a:prstGeom prst="rect">
            <a:avLst/>
          </a:prstGeom>
        </p:spPr>
        <p:txBody>
          <a:bodyPr wrap="square">
            <a:spAutoFit/>
          </a:bodyPr>
          <a:lstStyle/>
          <a:p>
            <a:pPr marL="449263" indent="-449263">
              <a:lnSpc>
                <a:spcPct val="130000"/>
              </a:lnSpc>
              <a:buFont typeface="Wingdings" panose="05000000000000000000" pitchFamily="2" charset="2"/>
              <a:buChar char="Ø"/>
            </a:pPr>
            <a:r>
              <a:rPr lang="zh-CN" altLang="en-US" sz="2800" dirty="0">
                <a:solidFill>
                  <a:srgbClr val="FF0000"/>
                </a:solidFill>
                <a:latin typeface="宋体" panose="02010600030101010101" pitchFamily="2" charset="-122"/>
              </a:rPr>
              <a:t>蚁群算法求解</a:t>
            </a:r>
            <a:r>
              <a:rPr lang="en-US" altLang="zh-CN" sz="2800" dirty="0">
                <a:solidFill>
                  <a:srgbClr val="FF0000"/>
                </a:solidFill>
                <a:latin typeface="宋体" panose="02010600030101010101" pitchFamily="2" charset="-122"/>
              </a:rPr>
              <a:t>TSP</a:t>
            </a:r>
            <a:r>
              <a:rPr lang="zh-CN" altLang="en-US" sz="2800" dirty="0">
                <a:solidFill>
                  <a:srgbClr val="FF0000"/>
                </a:solidFill>
                <a:latin typeface="宋体" panose="02010600030101010101" pitchFamily="2" charset="-122"/>
              </a:rPr>
              <a:t>问题</a:t>
            </a:r>
            <a:endParaRPr lang="en-US" altLang="zh-CN" sz="2800" dirty="0">
              <a:solidFill>
                <a:srgbClr val="FF0000"/>
              </a:solidFill>
              <a:latin typeface="宋体" panose="02010600030101010101" pitchFamily="2" charset="-122"/>
            </a:endParaRPr>
          </a:p>
        </p:txBody>
      </p:sp>
      <p:sp>
        <p:nvSpPr>
          <p:cNvPr id="23" name="Rectangle 2">
            <a:extLst>
              <a:ext uri="{FF2B5EF4-FFF2-40B4-BE49-F238E27FC236}">
                <a16:creationId xmlns:a16="http://schemas.microsoft.com/office/drawing/2014/main" id="{3901F7DD-7D7A-A7C0-7ADF-EE51D477F244}"/>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蚁群算法求解旅行商问题</a:t>
            </a:r>
            <a:endParaRPr lang="en-US" altLang="zh-CN" sz="4400" dirty="0">
              <a:latin typeface="方正姚体" panose="02010601030101010101" pitchFamily="2" charset="-122"/>
              <a:ea typeface="方正姚体" panose="02010601030101010101" pitchFamily="2" charset="-122"/>
              <a:cs typeface="+mn-ea"/>
            </a:endParaRPr>
          </a:p>
        </p:txBody>
      </p:sp>
      <p:sp>
        <p:nvSpPr>
          <p:cNvPr id="18" name="文本框 17">
            <a:extLst>
              <a:ext uri="{FF2B5EF4-FFF2-40B4-BE49-F238E27FC236}">
                <a16:creationId xmlns:a16="http://schemas.microsoft.com/office/drawing/2014/main" id="{A5B3427B-6DA2-80CF-BF35-C4F1173D8C86}"/>
              </a:ext>
            </a:extLst>
          </p:cNvPr>
          <p:cNvSpPr txBox="1"/>
          <p:nvPr/>
        </p:nvSpPr>
        <p:spPr>
          <a:xfrm>
            <a:off x="346587" y="1696802"/>
            <a:ext cx="8339022" cy="2797176"/>
          </a:xfrm>
          <a:prstGeom prst="rect">
            <a:avLst/>
          </a:prstGeom>
          <a:noFill/>
        </p:spPr>
        <p:txBody>
          <a:bodyPr wrap="square" rtlCol="0">
            <a:spAutoFit/>
          </a:bodyPr>
          <a:lstStyle/>
          <a:p>
            <a:pPr marL="538163" indent="-361950" algn="just">
              <a:lnSpc>
                <a:spcPct val="130000"/>
              </a:lnSpc>
              <a:buFont typeface="Arial" panose="020B0604020202020204" pitchFamily="34" charset="0"/>
              <a:buChar char="•"/>
            </a:pPr>
            <a:r>
              <a:rPr lang="zh-CN" altLang="en-US" sz="2800" dirty="0"/>
              <a:t>蚂蚁在其经过的路径上释放信息素，蚁群内的蚂蚁对信息素具有感知能力，它们会沿着信息素浓度较高的路径行走，形成一种类似于正反馈的机制。经过一段时间后，</a:t>
            </a:r>
            <a:r>
              <a:rPr lang="zh-CN" altLang="en-US" sz="2600" dirty="0"/>
              <a:t>整个蚁群就会沿最短路径到达食物源。</a:t>
            </a:r>
          </a:p>
        </p:txBody>
      </p:sp>
    </p:spTree>
    <p:extLst>
      <p:ext uri="{BB962C8B-B14F-4D97-AF65-F5344CB8AC3E}">
        <p14:creationId xmlns:p14="http://schemas.microsoft.com/office/powerpoint/2010/main" val="5599700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BF34FDC-3352-9243-B414-61C1992D98AC}"/>
              </a:ext>
            </a:extLst>
          </p:cNvPr>
          <p:cNvSpPr/>
          <p:nvPr/>
        </p:nvSpPr>
        <p:spPr>
          <a:xfrm>
            <a:off x="243347" y="977338"/>
            <a:ext cx="7093975" cy="573042"/>
          </a:xfrm>
          <a:prstGeom prst="rect">
            <a:avLst/>
          </a:prstGeom>
        </p:spPr>
        <p:txBody>
          <a:bodyPr wrap="square">
            <a:spAutoFit/>
          </a:bodyPr>
          <a:lstStyle/>
          <a:p>
            <a:pPr marL="449263" indent="-449263">
              <a:lnSpc>
                <a:spcPct val="130000"/>
              </a:lnSpc>
              <a:buFont typeface="Wingdings" panose="05000000000000000000" pitchFamily="2" charset="2"/>
              <a:buChar char="Ø"/>
            </a:pPr>
            <a:r>
              <a:rPr lang="zh-CN" altLang="en-US" sz="2800" dirty="0">
                <a:solidFill>
                  <a:srgbClr val="FF0000"/>
                </a:solidFill>
                <a:latin typeface="宋体" panose="02010600030101010101" pitchFamily="2" charset="-122"/>
              </a:rPr>
              <a:t>蚁群算法求解</a:t>
            </a:r>
            <a:r>
              <a:rPr lang="en-US" altLang="zh-CN" sz="2800" dirty="0">
                <a:solidFill>
                  <a:srgbClr val="FF0000"/>
                </a:solidFill>
                <a:latin typeface="宋体" panose="02010600030101010101" pitchFamily="2" charset="-122"/>
              </a:rPr>
              <a:t>TSP</a:t>
            </a:r>
            <a:r>
              <a:rPr lang="zh-CN" altLang="en-US" sz="2800" dirty="0">
                <a:solidFill>
                  <a:srgbClr val="FF0000"/>
                </a:solidFill>
                <a:latin typeface="宋体" panose="02010600030101010101" pitchFamily="2" charset="-122"/>
              </a:rPr>
              <a:t>问题的思路</a:t>
            </a:r>
            <a:endParaRPr lang="en-US" altLang="zh-CN" sz="2800" dirty="0">
              <a:solidFill>
                <a:srgbClr val="FF0000"/>
              </a:solidFill>
              <a:latin typeface="宋体" panose="02010600030101010101" pitchFamily="2" charset="-122"/>
            </a:endParaRPr>
          </a:p>
        </p:txBody>
      </p:sp>
      <p:sp>
        <p:nvSpPr>
          <p:cNvPr id="6" name="圆角矩形 5">
            <a:extLst>
              <a:ext uri="{FF2B5EF4-FFF2-40B4-BE49-F238E27FC236}">
                <a16:creationId xmlns:a16="http://schemas.microsoft.com/office/drawing/2014/main" id="{4FC25746-4506-004F-AC97-E0D3BF788138}"/>
              </a:ext>
            </a:extLst>
          </p:cNvPr>
          <p:cNvSpPr/>
          <p:nvPr/>
        </p:nvSpPr>
        <p:spPr>
          <a:xfrm>
            <a:off x="421178" y="1738999"/>
            <a:ext cx="970808" cy="1085317"/>
          </a:xfrm>
          <a:prstGeom prst="round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SimHei" panose="02010609060101010101" pitchFamily="49" charset="-122"/>
                <a:ea typeface="SimHei" panose="02010609060101010101" pitchFamily="49" charset="-122"/>
              </a:rPr>
              <a:t>初始化</a:t>
            </a:r>
          </a:p>
        </p:txBody>
      </p:sp>
      <p:sp>
        <p:nvSpPr>
          <p:cNvPr id="10" name="右箭头 9">
            <a:extLst>
              <a:ext uri="{FF2B5EF4-FFF2-40B4-BE49-F238E27FC236}">
                <a16:creationId xmlns:a16="http://schemas.microsoft.com/office/drawing/2014/main" id="{59ED1AE9-8BF4-8D42-AB2D-08DF52BF64A1}"/>
              </a:ext>
            </a:extLst>
          </p:cNvPr>
          <p:cNvSpPr/>
          <p:nvPr/>
        </p:nvSpPr>
        <p:spPr>
          <a:xfrm>
            <a:off x="1445168" y="2071703"/>
            <a:ext cx="465827" cy="5197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chemeClr val="tx1"/>
              </a:solidFill>
            </a:endParaRPr>
          </a:p>
        </p:txBody>
      </p:sp>
      <p:sp>
        <p:nvSpPr>
          <p:cNvPr id="11" name="圆角矩形 10">
            <a:extLst>
              <a:ext uri="{FF2B5EF4-FFF2-40B4-BE49-F238E27FC236}">
                <a16:creationId xmlns:a16="http://schemas.microsoft.com/office/drawing/2014/main" id="{E2026041-80C1-204C-A184-9DFD3BDD84CB}"/>
              </a:ext>
            </a:extLst>
          </p:cNvPr>
          <p:cNvSpPr/>
          <p:nvPr/>
        </p:nvSpPr>
        <p:spPr>
          <a:xfrm>
            <a:off x="1964176" y="1738999"/>
            <a:ext cx="1231736" cy="1085317"/>
          </a:xfrm>
          <a:prstGeom prst="round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SimHei" panose="02010609060101010101" pitchFamily="49" charset="-122"/>
                <a:ea typeface="SimHei" panose="02010609060101010101" pitchFamily="49" charset="-122"/>
              </a:rPr>
              <a:t>更新禁忌表</a:t>
            </a:r>
          </a:p>
        </p:txBody>
      </p:sp>
      <p:sp>
        <p:nvSpPr>
          <p:cNvPr id="12" name="右箭头 11">
            <a:extLst>
              <a:ext uri="{FF2B5EF4-FFF2-40B4-BE49-F238E27FC236}">
                <a16:creationId xmlns:a16="http://schemas.microsoft.com/office/drawing/2014/main" id="{5E375A9B-B840-B146-AA67-6F5F8EE862BC}"/>
              </a:ext>
            </a:extLst>
          </p:cNvPr>
          <p:cNvSpPr/>
          <p:nvPr/>
        </p:nvSpPr>
        <p:spPr>
          <a:xfrm>
            <a:off x="3249094" y="2045627"/>
            <a:ext cx="465827" cy="5197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chemeClr val="tx1"/>
              </a:solidFill>
            </a:endParaRPr>
          </a:p>
        </p:txBody>
      </p:sp>
      <p:sp>
        <p:nvSpPr>
          <p:cNvPr id="13" name="圆角矩形 12">
            <a:extLst>
              <a:ext uri="{FF2B5EF4-FFF2-40B4-BE49-F238E27FC236}">
                <a16:creationId xmlns:a16="http://schemas.microsoft.com/office/drawing/2014/main" id="{8DE80162-7D81-C846-A81C-DA7A76E11BFC}"/>
              </a:ext>
            </a:extLst>
          </p:cNvPr>
          <p:cNvSpPr/>
          <p:nvPr/>
        </p:nvSpPr>
        <p:spPr>
          <a:xfrm>
            <a:off x="3768103" y="1738999"/>
            <a:ext cx="1379794" cy="1085317"/>
          </a:xfrm>
          <a:prstGeom prst="round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SimHei" panose="02010609060101010101" pitchFamily="49" charset="-122"/>
                <a:ea typeface="SimHei" panose="02010609060101010101" pitchFamily="49" charset="-122"/>
              </a:rPr>
              <a:t>确定行走方向</a:t>
            </a:r>
          </a:p>
        </p:txBody>
      </p:sp>
      <p:sp>
        <p:nvSpPr>
          <p:cNvPr id="14" name="右箭头 13">
            <a:extLst>
              <a:ext uri="{FF2B5EF4-FFF2-40B4-BE49-F238E27FC236}">
                <a16:creationId xmlns:a16="http://schemas.microsoft.com/office/drawing/2014/main" id="{4F3B86AC-D77E-1E44-821D-89C07D225043}"/>
              </a:ext>
            </a:extLst>
          </p:cNvPr>
          <p:cNvSpPr/>
          <p:nvPr/>
        </p:nvSpPr>
        <p:spPr>
          <a:xfrm>
            <a:off x="5201079" y="2045627"/>
            <a:ext cx="465827" cy="5197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chemeClr val="tx1"/>
              </a:solidFill>
            </a:endParaRPr>
          </a:p>
        </p:txBody>
      </p:sp>
      <p:sp>
        <p:nvSpPr>
          <p:cNvPr id="15" name="圆角矩形 14">
            <a:extLst>
              <a:ext uri="{FF2B5EF4-FFF2-40B4-BE49-F238E27FC236}">
                <a16:creationId xmlns:a16="http://schemas.microsoft.com/office/drawing/2014/main" id="{0F8AF6E2-890C-9D44-B8A9-0D479F52A984}"/>
              </a:ext>
            </a:extLst>
          </p:cNvPr>
          <p:cNvSpPr/>
          <p:nvPr/>
        </p:nvSpPr>
        <p:spPr>
          <a:xfrm>
            <a:off x="5720087" y="1738999"/>
            <a:ext cx="1379795" cy="1085317"/>
          </a:xfrm>
          <a:prstGeom prst="round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SimHei" panose="02010609060101010101" pitchFamily="49" charset="-122"/>
                <a:ea typeface="SimHei" panose="02010609060101010101" pitchFamily="49" charset="-122"/>
              </a:rPr>
              <a:t>求信息素增量</a:t>
            </a:r>
          </a:p>
        </p:txBody>
      </p:sp>
      <p:sp>
        <p:nvSpPr>
          <p:cNvPr id="16" name="右箭头 15">
            <a:extLst>
              <a:ext uri="{FF2B5EF4-FFF2-40B4-BE49-F238E27FC236}">
                <a16:creationId xmlns:a16="http://schemas.microsoft.com/office/drawing/2014/main" id="{D5905737-FBA4-4541-98A1-7F45F1491548}"/>
              </a:ext>
            </a:extLst>
          </p:cNvPr>
          <p:cNvSpPr/>
          <p:nvPr/>
        </p:nvSpPr>
        <p:spPr>
          <a:xfrm>
            <a:off x="7150328" y="2045627"/>
            <a:ext cx="465827" cy="51972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chemeClr val="tx1"/>
              </a:solidFill>
            </a:endParaRPr>
          </a:p>
        </p:txBody>
      </p:sp>
      <p:sp>
        <p:nvSpPr>
          <p:cNvPr id="17" name="圆角矩形 16">
            <a:extLst>
              <a:ext uri="{FF2B5EF4-FFF2-40B4-BE49-F238E27FC236}">
                <a16:creationId xmlns:a16="http://schemas.microsoft.com/office/drawing/2014/main" id="{B4123263-8068-5046-9885-C5AF87143C84}"/>
              </a:ext>
            </a:extLst>
          </p:cNvPr>
          <p:cNvSpPr/>
          <p:nvPr/>
        </p:nvSpPr>
        <p:spPr>
          <a:xfrm>
            <a:off x="7666600" y="1738999"/>
            <a:ext cx="970808" cy="1085317"/>
          </a:xfrm>
          <a:prstGeom prst="round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SimHei" panose="02010609060101010101" pitchFamily="49" charset="-122"/>
                <a:ea typeface="SimHei" panose="02010609060101010101" pitchFamily="49" charset="-122"/>
              </a:rPr>
              <a:t>判断终止准则</a:t>
            </a:r>
          </a:p>
        </p:txBody>
      </p:sp>
      <p:sp>
        <p:nvSpPr>
          <p:cNvPr id="9" name="矩形 8">
            <a:extLst>
              <a:ext uri="{FF2B5EF4-FFF2-40B4-BE49-F238E27FC236}">
                <a16:creationId xmlns:a16="http://schemas.microsoft.com/office/drawing/2014/main" id="{607A3C46-878F-064D-B4A2-E9D9E1319C80}"/>
              </a:ext>
            </a:extLst>
          </p:cNvPr>
          <p:cNvSpPr/>
          <p:nvPr/>
        </p:nvSpPr>
        <p:spPr>
          <a:xfrm>
            <a:off x="421178" y="2953847"/>
            <a:ext cx="970808" cy="34174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将</a:t>
            </a:r>
            <a:r>
              <a:rPr kumimoji="1" lang="en-US" altLang="zh-CN" sz="2400" i="1"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m</a:t>
            </a:r>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只蚂蚁随机放置，设定信息素初始值</a:t>
            </a:r>
          </a:p>
        </p:txBody>
      </p:sp>
      <p:sp>
        <p:nvSpPr>
          <p:cNvPr id="19" name="矩形 18">
            <a:extLst>
              <a:ext uri="{FF2B5EF4-FFF2-40B4-BE49-F238E27FC236}">
                <a16:creationId xmlns:a16="http://schemas.microsoft.com/office/drawing/2014/main" id="{D8834BC8-0C22-3F42-8D5F-20F551DCB1BA}"/>
              </a:ext>
            </a:extLst>
          </p:cNvPr>
          <p:cNvSpPr/>
          <p:nvPr/>
        </p:nvSpPr>
        <p:spPr>
          <a:xfrm>
            <a:off x="1964176" y="2953847"/>
            <a:ext cx="1231736" cy="34174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将当前位置添加到禁忌表</a:t>
            </a:r>
          </a:p>
        </p:txBody>
      </p:sp>
      <p:sp>
        <p:nvSpPr>
          <p:cNvPr id="20" name="矩形 19">
            <a:extLst>
              <a:ext uri="{FF2B5EF4-FFF2-40B4-BE49-F238E27FC236}">
                <a16:creationId xmlns:a16="http://schemas.microsoft.com/office/drawing/2014/main" id="{EBAA233B-9263-164D-B345-C0C1E0127B62}"/>
              </a:ext>
            </a:extLst>
          </p:cNvPr>
          <p:cNvSpPr/>
          <p:nvPr/>
        </p:nvSpPr>
        <p:spPr>
          <a:xfrm>
            <a:off x="3768102" y="2946364"/>
            <a:ext cx="1379795" cy="34174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根据转移概率选择下一地点</a:t>
            </a:r>
          </a:p>
        </p:txBody>
      </p:sp>
      <p:sp>
        <p:nvSpPr>
          <p:cNvPr id="21" name="矩形 20">
            <a:extLst>
              <a:ext uri="{FF2B5EF4-FFF2-40B4-BE49-F238E27FC236}">
                <a16:creationId xmlns:a16="http://schemas.microsoft.com/office/drawing/2014/main" id="{0F164FC9-BA9D-E142-A7C6-FC37DDDC6C23}"/>
              </a:ext>
            </a:extLst>
          </p:cNvPr>
          <p:cNvSpPr/>
          <p:nvPr/>
        </p:nvSpPr>
        <p:spPr>
          <a:xfrm>
            <a:off x="5720087" y="2953847"/>
            <a:ext cx="1379795" cy="34174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每只蚂蚁遍历一次后，计算每条边上信息素增量</a:t>
            </a:r>
          </a:p>
        </p:txBody>
      </p:sp>
      <p:sp>
        <p:nvSpPr>
          <p:cNvPr id="22" name="矩形 21">
            <a:extLst>
              <a:ext uri="{FF2B5EF4-FFF2-40B4-BE49-F238E27FC236}">
                <a16:creationId xmlns:a16="http://schemas.microsoft.com/office/drawing/2014/main" id="{92A42554-77D8-C145-8D61-1E5A2DF1D43E}"/>
              </a:ext>
            </a:extLst>
          </p:cNvPr>
          <p:cNvSpPr/>
          <p:nvPr/>
        </p:nvSpPr>
        <p:spPr>
          <a:xfrm>
            <a:off x="7651288" y="2946364"/>
            <a:ext cx="970808" cy="34174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2400" dirty="0">
                <a:solidFill>
                  <a:schemeClr val="tx1"/>
                </a:solidFill>
                <a:latin typeface="Times New Roman" panose="02020603050405020304" pitchFamily="18" charset="0"/>
                <a:ea typeface="SimHei" panose="02010609060101010101" pitchFamily="49" charset="-122"/>
                <a:cs typeface="Times New Roman" panose="02020603050405020304" pitchFamily="18" charset="0"/>
              </a:rPr>
              <a:t>判断遍历次数是否满足停机准则</a:t>
            </a:r>
          </a:p>
        </p:txBody>
      </p:sp>
      <p:sp>
        <p:nvSpPr>
          <p:cNvPr id="23" name="Rectangle 2">
            <a:extLst>
              <a:ext uri="{FF2B5EF4-FFF2-40B4-BE49-F238E27FC236}">
                <a16:creationId xmlns:a16="http://schemas.microsoft.com/office/drawing/2014/main" id="{3901F7DD-7D7A-A7C0-7ADF-EE51D477F244}"/>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蚁群算法求解旅行商问题</a:t>
            </a:r>
            <a:endParaRPr lang="en-US" altLang="zh-CN" sz="4400" dirty="0">
              <a:latin typeface="方正姚体" panose="02010601030101010101" pitchFamily="2" charset="-122"/>
              <a:ea typeface="方正姚体" panose="02010601030101010101" pitchFamily="2" charset="-122"/>
              <a:cs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000"/>
                            </p:stCondLst>
                            <p:childTnLst>
                              <p:par>
                                <p:cTn id="20" presetID="10" presetClass="entr" presetSubtype="0" fill="hold" grpId="0" nodeType="afterEffect">
                                  <p:stCondLst>
                                    <p:cond delay="5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500"/>
                            </p:stCondLst>
                            <p:childTnLst>
                              <p:par>
                                <p:cTn id="29" presetID="10" presetClass="entr" presetSubtype="0"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1500"/>
                            </p:stCondLst>
                            <p:childTnLst>
                              <p:par>
                                <p:cTn id="33" presetID="10" presetClass="entr" presetSubtype="0" fill="hold" grpId="0" nodeType="afterEffect">
                                  <p:stCondLst>
                                    <p:cond delay="5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500"/>
                            </p:stCondLst>
                            <p:childTnLst>
                              <p:par>
                                <p:cTn id="42" presetID="10" presetClass="entr" presetSubtype="0" fill="hold" grpId="0" nodeType="afterEffect">
                                  <p:stCondLst>
                                    <p:cond delay="5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1500"/>
                            </p:stCondLst>
                            <p:childTnLst>
                              <p:par>
                                <p:cTn id="46" presetID="10" presetClass="entr" presetSubtype="0" fill="hold" grpId="0" nodeType="afterEffect">
                                  <p:stCondLst>
                                    <p:cond delay="5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par>
                          <p:cTn id="57" fill="hold">
                            <p:stCondLst>
                              <p:cond delay="1000"/>
                            </p:stCondLst>
                            <p:childTnLst>
                              <p:par>
                                <p:cTn id="58" presetID="10" presetClass="entr" presetSubtype="0" fill="hold" grpId="0" nodeType="afterEffect">
                                  <p:stCondLst>
                                    <p:cond delay="5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P spid="15" grpId="0" animBg="1"/>
      <p:bldP spid="16" grpId="0" animBg="1"/>
      <p:bldP spid="17" grpId="0" animBg="1"/>
      <p:bldP spid="9" grpId="0" animBg="1"/>
      <p:bldP spid="19" grpId="0" animBg="1"/>
      <p:bldP spid="20" grpId="0" animBg="1"/>
      <p:bldP spid="21" grpId="0" animBg="1"/>
      <p:bldP spid="2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37"/>
          <p:cNvSpPr>
            <a:spLocks noGrp="1"/>
          </p:cNvSpPr>
          <p:nvPr>
            <p:ph type="sldNum" sz="quarter" idx="11"/>
          </p:nvPr>
        </p:nvSpPr>
        <p:spPr>
          <a:xfrm>
            <a:off x="3771900" y="5772150"/>
            <a:ext cx="1600200" cy="228600"/>
          </a:xfrm>
        </p:spPr>
        <p:txBody>
          <a:bodyPr/>
          <a:lstStyle/>
          <a:p>
            <a:pPr>
              <a:defRPr/>
            </a:pPr>
            <a:fld id="{B2C7EB20-7B65-46B8-88BC-FFC0832BB471}" type="slidenum">
              <a:rPr lang="zh-CN" altLang="en-US" smtClean="0"/>
              <a:t>62</a:t>
            </a:fld>
            <a:endParaRPr lang="en-US" altLang="zh-CN" dirty="0"/>
          </a:p>
        </p:txBody>
      </p:sp>
      <p:sp>
        <p:nvSpPr>
          <p:cNvPr id="8" name="矩形 7">
            <a:extLst>
              <a:ext uri="{FF2B5EF4-FFF2-40B4-BE49-F238E27FC236}">
                <a16:creationId xmlns:a16="http://schemas.microsoft.com/office/drawing/2014/main" id="{3BF34FDC-3352-9243-B414-61C1992D98AC}"/>
              </a:ext>
            </a:extLst>
          </p:cNvPr>
          <p:cNvSpPr/>
          <p:nvPr/>
        </p:nvSpPr>
        <p:spPr>
          <a:xfrm>
            <a:off x="312008" y="1005213"/>
            <a:ext cx="8101947" cy="573042"/>
          </a:xfrm>
          <a:prstGeom prst="rect">
            <a:avLst/>
          </a:prstGeom>
        </p:spPr>
        <p:txBody>
          <a:bodyPr wrap="square">
            <a:spAutoFit/>
          </a:bodyPr>
          <a:lstStyle/>
          <a:p>
            <a:pPr marL="342900" indent="-342900">
              <a:lnSpc>
                <a:spcPct val="130000"/>
              </a:lnSpc>
              <a:buClr>
                <a:srgbClr val="C00000"/>
              </a:buClr>
              <a:buFont typeface="Wingdings" panose="05000000000000000000" pitchFamily="2" charset="2"/>
              <a:buChar char="Ø"/>
            </a:pPr>
            <a:r>
              <a:rPr lang="zh-CN" altLang="en-US" sz="2800" dirty="0">
                <a:solidFill>
                  <a:srgbClr val="C00000"/>
                </a:solidFill>
                <a:latin typeface="宋体" panose="02010600030101010101" pitchFamily="2" charset="-122"/>
              </a:rPr>
              <a:t>蚁群算法求解</a:t>
            </a:r>
            <a:r>
              <a:rPr lang="en-US" altLang="zh-CN" sz="2800" dirty="0">
                <a:solidFill>
                  <a:srgbClr val="C00000"/>
                </a:solidFill>
                <a:latin typeface="宋体" panose="02010600030101010101" pitchFamily="2" charset="-122"/>
              </a:rPr>
              <a:t>TSP</a:t>
            </a:r>
            <a:r>
              <a:rPr lang="zh-CN" altLang="en-US" sz="2800" dirty="0">
                <a:solidFill>
                  <a:srgbClr val="C00000"/>
                </a:solidFill>
                <a:latin typeface="宋体" panose="02010600030101010101" pitchFamily="2" charset="-122"/>
              </a:rPr>
              <a:t>问题的具体参数定义及关系</a:t>
            </a:r>
            <a:endParaRPr lang="en-US" altLang="zh-CN" sz="2800" dirty="0">
              <a:solidFill>
                <a:srgbClr val="C00000"/>
              </a:solidFill>
              <a:latin typeface="宋体" panose="02010600030101010101" pitchFamily="2" charset="-122"/>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55DC5BC-9EF9-EA41-8254-AAA59679031D}"/>
                  </a:ext>
                </a:extLst>
              </p:cNvPr>
              <p:cNvSpPr/>
              <p:nvPr/>
            </p:nvSpPr>
            <p:spPr>
              <a:xfrm>
                <a:off x="710215" y="1705048"/>
                <a:ext cx="7010566" cy="3275064"/>
              </a:xfrm>
              <a:prstGeom prst="rect">
                <a:avLst/>
              </a:prstGeom>
            </p:spPr>
            <p:txBody>
              <a:bodyPr wrap="square">
                <a:spAutoFit/>
              </a:bodyPr>
              <a:lstStyle/>
              <a:p>
                <a:pPr algn="just">
                  <a:lnSpc>
                    <a:spcPct val="150000"/>
                  </a:lnSpc>
                </a:pPr>
                <a:r>
                  <a:rPr lang="zh-CN" altLang="en-US" sz="2800" dirty="0">
                    <a:solidFill>
                      <a:srgbClr val="FF0000"/>
                    </a:solidFill>
                  </a:rPr>
                  <a:t>（</a:t>
                </a:r>
                <a:r>
                  <a:rPr lang="en-US" altLang="zh-CN" sz="2800" dirty="0">
                    <a:solidFill>
                      <a:srgbClr val="FF0000"/>
                    </a:solidFill>
                  </a:rPr>
                  <a:t>1</a:t>
                </a:r>
                <a:r>
                  <a:rPr lang="zh-CN" altLang="en-US" sz="2800" dirty="0">
                    <a:solidFill>
                      <a:srgbClr val="FF0000"/>
                    </a:solidFill>
                  </a:rPr>
                  <a:t>）初始化</a:t>
                </a:r>
                <a:endParaRPr lang="en-US" altLang="zh-CN" sz="2800" dirty="0">
                  <a:solidFill>
                    <a:srgbClr val="FF0000"/>
                  </a:solidFill>
                </a:endParaRPr>
              </a:p>
              <a:p>
                <a:pPr marL="803275" indent="-354013" algn="just">
                  <a:lnSpc>
                    <a:spcPct val="150000"/>
                  </a:lnSpc>
                  <a:buFont typeface="Arial" panose="020B0604020202020204" pitchFamily="34" charset="0"/>
                  <a:buChar char="•"/>
                </a:pPr>
                <a:r>
                  <a:rPr lang="zh-CN" altLang="en-US" sz="2800" dirty="0">
                    <a:solidFill>
                      <a:schemeClr val="tx1"/>
                    </a:solidFill>
                  </a:rPr>
                  <a:t>置时间</a:t>
                </a:r>
                <a:r>
                  <a:rPr lang="en-US" altLang="zh-CN" sz="2800" i="1" dirty="0">
                    <a:solidFill>
                      <a:schemeClr val="tx1"/>
                    </a:solidFill>
                  </a:rPr>
                  <a:t>t</a:t>
                </a:r>
                <a:r>
                  <a:rPr lang="en-US" altLang="zh-CN" sz="2800" dirty="0">
                    <a:solidFill>
                      <a:schemeClr val="tx1"/>
                    </a:solidFill>
                  </a:rPr>
                  <a:t>=0</a:t>
                </a:r>
              </a:p>
              <a:p>
                <a:pPr marL="803275" indent="-354013" algn="just">
                  <a:lnSpc>
                    <a:spcPct val="150000"/>
                  </a:lnSpc>
                  <a:buFont typeface="Arial" panose="020B0604020202020204" pitchFamily="34" charset="0"/>
                  <a:buChar char="•"/>
                </a:pPr>
                <a:r>
                  <a:rPr lang="zh-CN" altLang="en-US" sz="2800" dirty="0">
                    <a:solidFill>
                      <a:schemeClr val="tx1"/>
                    </a:solidFill>
                  </a:rPr>
                  <a:t>置迭代次数</a:t>
                </a:r>
                <a:r>
                  <a:rPr lang="en-US" altLang="zh-CN" sz="2800" i="1" dirty="0">
                    <a:solidFill>
                      <a:schemeClr val="tx1"/>
                    </a:solidFill>
                  </a:rPr>
                  <a:t>NC</a:t>
                </a:r>
                <a:r>
                  <a:rPr lang="en-US" altLang="zh-CN" sz="2800" dirty="0">
                    <a:solidFill>
                      <a:schemeClr val="tx1"/>
                    </a:solidFill>
                  </a:rPr>
                  <a:t>=1</a:t>
                </a:r>
              </a:p>
              <a:p>
                <a:pPr marL="803275" indent="-354013" algn="just">
                  <a:lnSpc>
                    <a:spcPct val="150000"/>
                  </a:lnSpc>
                  <a:buFont typeface="Arial" panose="020B0604020202020204" pitchFamily="34" charset="0"/>
                  <a:buChar char="•"/>
                </a:pPr>
                <a:r>
                  <a:rPr lang="zh-CN" altLang="en-US" sz="2800" dirty="0">
                    <a:solidFill>
                      <a:schemeClr val="tx1"/>
                    </a:solidFill>
                  </a:rPr>
                  <a:t>每条边上信息素</a:t>
                </a: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𝐿</m:t>
                        </m:r>
                      </m:e>
                      <m:sub>
                        <m:r>
                          <a:rPr lang="en-US" altLang="zh-CN" sz="2800" b="0" i="1" smtClean="0">
                            <a:solidFill>
                              <a:schemeClr val="tx1"/>
                            </a:solidFill>
                            <a:latin typeface="Cambria Math" panose="02040503050406030204" pitchFamily="18" charset="0"/>
                          </a:rPr>
                          <m:t>𝑖𝑗</m:t>
                        </m:r>
                      </m:sub>
                    </m:sSub>
                    <m:r>
                      <a:rPr lang="en-US" altLang="zh-CN" sz="2800" b="0" smtClean="0">
                        <a:solidFill>
                          <a:schemeClr val="tx1"/>
                        </a:solidFill>
                        <a:latin typeface="Cambria Math" panose="02040503050406030204" pitchFamily="18" charset="0"/>
                      </a:rPr>
                      <m:t>=</m:t>
                    </m:r>
                    <m:r>
                      <a:rPr lang="en-US" altLang="zh-CN" sz="2800" b="0" i="1">
                        <a:solidFill>
                          <a:schemeClr val="tx1"/>
                        </a:solidFill>
                        <a:latin typeface="Cambria Math" panose="02040503050406030204" pitchFamily="18" charset="0"/>
                      </a:rPr>
                      <m:t>𝐶</m:t>
                    </m:r>
                    <m:r>
                      <a:rPr lang="en-US" altLang="zh-CN" sz="2800" b="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ea typeface="Cambria Math" panose="02040503050406030204" pitchFamily="18" charset="0"/>
                      </a:rPr>
                      <m:t>∆</m:t>
                    </m:r>
                    <m:sSub>
                      <m:sSubPr>
                        <m:ctrlPr>
                          <a:rPr lang="en-US" altLang="zh-CN" sz="2800" i="1">
                            <a:solidFill>
                              <a:schemeClr val="tx1"/>
                            </a:solidFill>
                            <a:latin typeface="Cambria Math" panose="02040503050406030204" pitchFamily="18" charset="0"/>
                            <a:ea typeface="Cambria Math" panose="02040503050406030204" pitchFamily="18" charset="0"/>
                          </a:rPr>
                        </m:ctrlPr>
                      </m:sSubPr>
                      <m:e>
                        <m:r>
                          <a:rPr lang="en-US" altLang="zh-CN" sz="2800" b="0" i="1" smtClean="0">
                            <a:solidFill>
                              <a:schemeClr val="tx1"/>
                            </a:solidFill>
                            <a:latin typeface="Cambria Math" panose="02040503050406030204" pitchFamily="18" charset="0"/>
                            <a:ea typeface="Cambria Math" panose="02040503050406030204" pitchFamily="18" charset="0"/>
                          </a:rPr>
                          <m:t>𝑇</m:t>
                        </m:r>
                      </m:e>
                      <m:sub>
                        <m:r>
                          <a:rPr lang="en-US" altLang="zh-CN" sz="2800" b="0" i="1" smtClean="0">
                            <a:solidFill>
                              <a:schemeClr val="tx1"/>
                            </a:solidFill>
                            <a:latin typeface="Cambria Math" panose="02040503050406030204" pitchFamily="18" charset="0"/>
                            <a:ea typeface="Cambria Math" panose="02040503050406030204" pitchFamily="18" charset="0"/>
                          </a:rPr>
                          <m:t>𝑖𝑗</m:t>
                        </m:r>
                      </m:sub>
                    </m:sSub>
                    <m:d>
                      <m:dPr>
                        <m:ctrlPr>
                          <a:rPr lang="en-US" altLang="zh-CN" sz="2800" i="1">
                            <a:solidFill>
                              <a:schemeClr val="tx1"/>
                            </a:solidFill>
                            <a:latin typeface="Cambria Math" panose="02040503050406030204" pitchFamily="18" charset="0"/>
                            <a:ea typeface="Cambria Math" panose="02040503050406030204" pitchFamily="18" charset="0"/>
                          </a:rPr>
                        </m:ctrlPr>
                      </m:dPr>
                      <m:e>
                        <m:r>
                          <a:rPr lang="en-US" altLang="zh-CN" sz="2800" b="0" i="1" smtClean="0">
                            <a:solidFill>
                              <a:schemeClr val="tx1"/>
                            </a:solidFill>
                            <a:latin typeface="Cambria Math" panose="02040503050406030204" pitchFamily="18" charset="0"/>
                            <a:ea typeface="Cambria Math" panose="02040503050406030204" pitchFamily="18" charset="0"/>
                          </a:rPr>
                          <m:t>𝑡</m:t>
                        </m:r>
                      </m:e>
                    </m:d>
                    <m:r>
                      <a:rPr lang="en-US" altLang="zh-CN" sz="2800" b="0" i="1" smtClean="0">
                        <a:solidFill>
                          <a:schemeClr val="tx1"/>
                        </a:solidFill>
                        <a:latin typeface="Cambria Math" panose="02040503050406030204" pitchFamily="18" charset="0"/>
                        <a:ea typeface="Cambria Math" panose="02040503050406030204" pitchFamily="18" charset="0"/>
                      </a:rPr>
                      <m:t>=0</m:t>
                    </m:r>
                  </m:oMath>
                </a14:m>
                <a:endParaRPr lang="en-US" altLang="zh-CN" sz="2800" dirty="0">
                  <a:solidFill>
                    <a:schemeClr val="tx1"/>
                  </a:solidFill>
                </a:endParaRPr>
              </a:p>
              <a:p>
                <a:pPr marL="803275" indent="-354013" algn="just">
                  <a:lnSpc>
                    <a:spcPct val="150000"/>
                  </a:lnSpc>
                  <a:buFont typeface="Arial" panose="020B0604020202020204" pitchFamily="34" charset="0"/>
                  <a:buChar char="•"/>
                </a:pPr>
                <a:r>
                  <a:rPr lang="zh-CN" altLang="en-US" sz="2800" dirty="0">
                    <a:solidFill>
                      <a:schemeClr val="tx1"/>
                    </a:solidFill>
                  </a:rPr>
                  <a:t>将</a:t>
                </a:r>
                <a:r>
                  <a:rPr lang="en-US" altLang="zh-CN" sz="2800" i="1" dirty="0">
                    <a:solidFill>
                      <a:schemeClr val="tx1"/>
                    </a:solidFill>
                  </a:rPr>
                  <a:t>m</a:t>
                </a:r>
                <a:r>
                  <a:rPr lang="zh-CN" altLang="en-US" sz="2800" dirty="0">
                    <a:solidFill>
                      <a:schemeClr val="tx1"/>
                    </a:solidFill>
                  </a:rPr>
                  <a:t>只蚂蚁随机放到</a:t>
                </a:r>
                <a:r>
                  <a:rPr lang="en-US" altLang="zh-CN" sz="2800" i="1" dirty="0">
                    <a:solidFill>
                      <a:schemeClr val="tx1"/>
                    </a:solidFill>
                  </a:rPr>
                  <a:t>n</a:t>
                </a:r>
                <a:r>
                  <a:rPr lang="zh-CN" altLang="en-US" sz="2800" dirty="0">
                    <a:solidFill>
                      <a:schemeClr val="tx1"/>
                    </a:solidFill>
                  </a:rPr>
                  <a:t>个城市</a:t>
                </a:r>
              </a:p>
            </p:txBody>
          </p:sp>
        </mc:Choice>
        <mc:Fallback xmlns="">
          <p:sp>
            <p:nvSpPr>
              <p:cNvPr id="23" name="矩形 22">
                <a:extLst>
                  <a:ext uri="{FF2B5EF4-FFF2-40B4-BE49-F238E27FC236}">
                    <a16:creationId xmlns:a16="http://schemas.microsoft.com/office/drawing/2014/main" id="{C55DC5BC-9EF9-EA41-8254-AAA59679031D}"/>
                  </a:ext>
                </a:extLst>
              </p:cNvPr>
              <p:cNvSpPr>
                <a:spLocks noRot="1" noChangeAspect="1" noMove="1" noResize="1" noEditPoints="1" noAdjustHandles="1" noChangeArrowheads="1" noChangeShapeType="1" noTextEdit="1"/>
              </p:cNvSpPr>
              <p:nvPr/>
            </p:nvSpPr>
            <p:spPr>
              <a:xfrm>
                <a:off x="710215" y="1705048"/>
                <a:ext cx="7010566" cy="3275064"/>
              </a:xfrm>
              <a:prstGeom prst="rect">
                <a:avLst/>
              </a:prstGeom>
              <a:blipFill>
                <a:blip r:embed="rId3"/>
                <a:stretch>
                  <a:fillRect l="-1826" b="-5400"/>
                </a:stretch>
              </a:blipFill>
            </p:spPr>
            <p:txBody>
              <a:bodyPr/>
              <a:lstStyle/>
              <a:p>
                <a:r>
                  <a:rPr lang="zh-CN" altLang="en-US">
                    <a:noFill/>
                  </a:rPr>
                  <a:t> </a:t>
                </a:r>
              </a:p>
            </p:txBody>
          </p:sp>
        </mc:Fallback>
      </mc:AlternateContent>
      <p:sp>
        <p:nvSpPr>
          <p:cNvPr id="7" name="Rectangle 2">
            <a:extLst>
              <a:ext uri="{FF2B5EF4-FFF2-40B4-BE49-F238E27FC236}">
                <a16:creationId xmlns:a16="http://schemas.microsoft.com/office/drawing/2014/main" id="{F2D7E937-B2C0-B6DA-EA4E-53CC43404D9C}"/>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蚁群算法求解旅行商问题</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39648377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fade">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fade">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xEl>
                                              <p:pRg st="3" end="3"/>
                                            </p:txEl>
                                          </p:spTgt>
                                        </p:tgtEl>
                                        <p:attrNameLst>
                                          <p:attrName>style.visibility</p:attrName>
                                        </p:attrNameLst>
                                      </p:cBhvr>
                                      <p:to>
                                        <p:strVal val="visible"/>
                                      </p:to>
                                    </p:set>
                                    <p:animEffect transition="in" filter="fade">
                                      <p:cBhvr>
                                        <p:cTn id="27" dur="500"/>
                                        <p:tgtEl>
                                          <p:spTgt spid="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xEl>
                                              <p:pRg st="4" end="4"/>
                                            </p:txEl>
                                          </p:spTgt>
                                        </p:tgtEl>
                                        <p:attrNameLst>
                                          <p:attrName>style.visibility</p:attrName>
                                        </p:attrNameLst>
                                      </p:cBhvr>
                                      <p:to>
                                        <p:strVal val="visible"/>
                                      </p:to>
                                    </p:set>
                                    <p:animEffect transition="in" filter="fade">
                                      <p:cBhvr>
                                        <p:cTn id="32"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BF34FDC-3352-9243-B414-61C1992D98AC}"/>
              </a:ext>
            </a:extLst>
          </p:cNvPr>
          <p:cNvSpPr/>
          <p:nvPr/>
        </p:nvSpPr>
        <p:spPr>
          <a:xfrm>
            <a:off x="312008" y="1005213"/>
            <a:ext cx="8101947" cy="573042"/>
          </a:xfrm>
          <a:prstGeom prst="rect">
            <a:avLst/>
          </a:prstGeom>
        </p:spPr>
        <p:txBody>
          <a:bodyPr wrap="square">
            <a:spAutoFit/>
          </a:bodyPr>
          <a:lstStyle/>
          <a:p>
            <a:pPr marL="342900" indent="-342900">
              <a:lnSpc>
                <a:spcPct val="130000"/>
              </a:lnSpc>
              <a:buClr>
                <a:srgbClr val="C00000"/>
              </a:buClr>
              <a:buFont typeface="Wingdings" panose="05000000000000000000" pitchFamily="2" charset="2"/>
              <a:buChar char="Ø"/>
            </a:pPr>
            <a:r>
              <a:rPr lang="zh-CN" altLang="en-US" sz="2800" dirty="0">
                <a:solidFill>
                  <a:srgbClr val="C00000"/>
                </a:solidFill>
                <a:latin typeface="宋体" panose="02010600030101010101" pitchFamily="2" charset="-122"/>
              </a:rPr>
              <a:t>蚁群算法求解</a:t>
            </a:r>
            <a:r>
              <a:rPr lang="en-US" altLang="zh-CN" sz="2800" dirty="0">
                <a:solidFill>
                  <a:srgbClr val="C00000"/>
                </a:solidFill>
                <a:latin typeface="宋体" panose="02010600030101010101" pitchFamily="2" charset="-122"/>
              </a:rPr>
              <a:t>TSP</a:t>
            </a:r>
            <a:r>
              <a:rPr lang="zh-CN" altLang="en-US" sz="2800" dirty="0">
                <a:solidFill>
                  <a:srgbClr val="C00000"/>
                </a:solidFill>
                <a:latin typeface="宋体" panose="02010600030101010101" pitchFamily="2" charset="-122"/>
              </a:rPr>
              <a:t>问题的具体参数定义及关系</a:t>
            </a:r>
            <a:endParaRPr lang="en-US" altLang="zh-CN" sz="2800" dirty="0">
              <a:solidFill>
                <a:srgbClr val="C00000"/>
              </a:solidFill>
              <a:latin typeface="宋体" panose="02010600030101010101" pitchFamily="2" charset="-122"/>
            </a:endParaRPr>
          </a:p>
        </p:txBody>
      </p:sp>
      <p:sp>
        <p:nvSpPr>
          <p:cNvPr id="7" name="Rectangle 2">
            <a:extLst>
              <a:ext uri="{FF2B5EF4-FFF2-40B4-BE49-F238E27FC236}">
                <a16:creationId xmlns:a16="http://schemas.microsoft.com/office/drawing/2014/main" id="{F2D7E937-B2C0-B6DA-EA4E-53CC43404D9C}"/>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蚁群算法求解旅行商问题</a:t>
            </a:r>
            <a:endParaRPr lang="en-US" altLang="zh-CN" sz="4400" dirty="0">
              <a:latin typeface="方正姚体" panose="02010601030101010101" pitchFamily="2" charset="-122"/>
              <a:ea typeface="方正姚体" panose="02010601030101010101" pitchFamily="2" charset="-122"/>
              <a:cs typeface="+mn-ea"/>
            </a:endParaRPr>
          </a:p>
        </p:txBody>
      </p:sp>
      <p:sp>
        <p:nvSpPr>
          <p:cNvPr id="9" name="矩形 8">
            <a:extLst>
              <a:ext uri="{FF2B5EF4-FFF2-40B4-BE49-F238E27FC236}">
                <a16:creationId xmlns:a16="http://schemas.microsoft.com/office/drawing/2014/main" id="{368437A1-DD95-C558-BA0A-95015FF60D80}"/>
              </a:ext>
            </a:extLst>
          </p:cNvPr>
          <p:cNvSpPr/>
          <p:nvPr/>
        </p:nvSpPr>
        <p:spPr>
          <a:xfrm>
            <a:off x="710215" y="1705048"/>
            <a:ext cx="7703740" cy="1949508"/>
          </a:xfrm>
          <a:prstGeom prst="rect">
            <a:avLst/>
          </a:prstGeom>
        </p:spPr>
        <p:txBody>
          <a:bodyPr wrap="square">
            <a:spAutoFit/>
          </a:bodyPr>
          <a:lstStyle/>
          <a:p>
            <a:pPr algn="just">
              <a:lnSpc>
                <a:spcPct val="150000"/>
              </a:lnSpc>
            </a:pPr>
            <a:r>
              <a:rPr lang="zh-CN" altLang="en-US" sz="2800" dirty="0">
                <a:solidFill>
                  <a:srgbClr val="FF0000"/>
                </a:solidFill>
              </a:rPr>
              <a:t>（</a:t>
            </a:r>
            <a:r>
              <a:rPr lang="en-US" altLang="zh-CN" sz="2800" dirty="0">
                <a:solidFill>
                  <a:srgbClr val="FF0000"/>
                </a:solidFill>
              </a:rPr>
              <a:t>2</a:t>
            </a:r>
            <a:r>
              <a:rPr lang="zh-CN" altLang="en-US" sz="2800" dirty="0">
                <a:solidFill>
                  <a:srgbClr val="FF0000"/>
                </a:solidFill>
              </a:rPr>
              <a:t>）更新禁忌表</a:t>
            </a:r>
            <a:endParaRPr lang="en-US" altLang="zh-CN" sz="2800" dirty="0">
              <a:solidFill>
                <a:srgbClr val="FF0000"/>
              </a:solidFill>
            </a:endParaRPr>
          </a:p>
          <a:p>
            <a:pPr marL="803275" indent="-354013" algn="just">
              <a:lnSpc>
                <a:spcPct val="150000"/>
              </a:lnSpc>
              <a:buFont typeface="Arial" panose="020B0604020202020204" pitchFamily="34" charset="0"/>
              <a:buChar char="•"/>
            </a:pPr>
            <a:r>
              <a:rPr lang="zh-CN" altLang="en-US" sz="2800" dirty="0"/>
              <a:t>禁忌表作用是防止蚂蚁走重复路径，走过一个城市，就把它的编号加入到禁忌表</a:t>
            </a:r>
          </a:p>
        </p:txBody>
      </p:sp>
    </p:spTree>
    <p:extLst>
      <p:ext uri="{BB962C8B-B14F-4D97-AF65-F5344CB8AC3E}">
        <p14:creationId xmlns:p14="http://schemas.microsoft.com/office/powerpoint/2010/main" val="40888574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91158B7-5626-3A28-8545-EF6A244B5ADC}"/>
              </a:ext>
            </a:extLst>
          </p:cNvPr>
          <p:cNvSpPr/>
          <p:nvPr/>
        </p:nvSpPr>
        <p:spPr>
          <a:xfrm>
            <a:off x="312008" y="1005213"/>
            <a:ext cx="8101947" cy="573042"/>
          </a:xfrm>
          <a:prstGeom prst="rect">
            <a:avLst/>
          </a:prstGeom>
        </p:spPr>
        <p:txBody>
          <a:bodyPr wrap="square">
            <a:spAutoFit/>
          </a:bodyPr>
          <a:lstStyle/>
          <a:p>
            <a:pPr marL="342900" indent="-342900">
              <a:lnSpc>
                <a:spcPct val="130000"/>
              </a:lnSpc>
              <a:buClr>
                <a:srgbClr val="C00000"/>
              </a:buClr>
              <a:buFont typeface="Wingdings" panose="05000000000000000000" pitchFamily="2" charset="2"/>
              <a:buChar char="Ø"/>
            </a:pPr>
            <a:r>
              <a:rPr lang="zh-CN" altLang="en-US" sz="2800" dirty="0">
                <a:solidFill>
                  <a:srgbClr val="C00000"/>
                </a:solidFill>
                <a:latin typeface="宋体" panose="02010600030101010101" pitchFamily="2" charset="-122"/>
              </a:rPr>
              <a:t>蚁群算法求解</a:t>
            </a:r>
            <a:r>
              <a:rPr lang="en-US" altLang="zh-CN" sz="2800" dirty="0">
                <a:solidFill>
                  <a:srgbClr val="C00000"/>
                </a:solidFill>
                <a:latin typeface="宋体" panose="02010600030101010101" pitchFamily="2" charset="-122"/>
              </a:rPr>
              <a:t>TSP</a:t>
            </a:r>
            <a:r>
              <a:rPr lang="zh-CN" altLang="en-US" sz="2800" dirty="0">
                <a:solidFill>
                  <a:srgbClr val="C00000"/>
                </a:solidFill>
                <a:latin typeface="宋体" panose="02010600030101010101" pitchFamily="2" charset="-122"/>
              </a:rPr>
              <a:t>问题的具体参数定义及关系</a:t>
            </a:r>
            <a:endParaRPr lang="en-US" altLang="zh-CN" sz="2800" dirty="0">
              <a:solidFill>
                <a:srgbClr val="C00000"/>
              </a:solidFill>
              <a:latin typeface="宋体" panose="02010600030101010101" pitchFamily="2" charset="-122"/>
            </a:endParaRPr>
          </a:p>
        </p:txBody>
      </p:sp>
      <p:sp>
        <p:nvSpPr>
          <p:cNvPr id="9" name="Rectangle 2">
            <a:extLst>
              <a:ext uri="{FF2B5EF4-FFF2-40B4-BE49-F238E27FC236}">
                <a16:creationId xmlns:a16="http://schemas.microsoft.com/office/drawing/2014/main" id="{258DB35C-9A5F-4CB2-D20A-8C3EF466382B}"/>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蚁群算法求解旅行商问题</a:t>
            </a:r>
            <a:endParaRPr lang="en-US" altLang="zh-CN" sz="4400" dirty="0">
              <a:latin typeface="方正姚体" panose="02010601030101010101" pitchFamily="2" charset="-122"/>
              <a:ea typeface="方正姚体" panose="02010601030101010101" pitchFamily="2" charset="-122"/>
              <a:cs typeface="+mn-ea"/>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D2F5DD9-1D2A-E4A5-CB4A-00D1FDF7C6CD}"/>
                  </a:ext>
                </a:extLst>
              </p:cNvPr>
              <p:cNvSpPr/>
              <p:nvPr/>
            </p:nvSpPr>
            <p:spPr>
              <a:xfrm>
                <a:off x="710215" y="1705048"/>
                <a:ext cx="7851224" cy="2728183"/>
              </a:xfrm>
              <a:prstGeom prst="rect">
                <a:avLst/>
              </a:prstGeom>
            </p:spPr>
            <p:txBody>
              <a:bodyPr wrap="square">
                <a:spAutoFit/>
              </a:bodyPr>
              <a:lstStyle/>
              <a:p>
                <a:pPr algn="just">
                  <a:lnSpc>
                    <a:spcPct val="150000"/>
                  </a:lnSpc>
                </a:pPr>
                <a:r>
                  <a:rPr lang="zh-CN" altLang="en-US" sz="2800" dirty="0">
                    <a:solidFill>
                      <a:srgbClr val="FF0000"/>
                    </a:solidFill>
                  </a:rPr>
                  <a:t>（</a:t>
                </a:r>
                <a:r>
                  <a:rPr lang="en-US" altLang="zh-CN" sz="2800" dirty="0">
                    <a:solidFill>
                      <a:srgbClr val="FF0000"/>
                    </a:solidFill>
                  </a:rPr>
                  <a:t>3</a:t>
                </a:r>
                <a:r>
                  <a:rPr lang="zh-CN" altLang="en-US" sz="2800" dirty="0">
                    <a:solidFill>
                      <a:srgbClr val="FF0000"/>
                    </a:solidFill>
                  </a:rPr>
                  <a:t>）转移概率</a:t>
                </a:r>
                <a:endParaRPr lang="en-US" altLang="zh-CN" sz="2800" dirty="0">
                  <a:solidFill>
                    <a:srgbClr val="FF0000"/>
                  </a:solidFill>
                </a:endParaRPr>
              </a:p>
              <a:p>
                <a:pPr marL="906462" indent="-457200" algn="just">
                  <a:lnSpc>
                    <a:spcPct val="150000"/>
                  </a:lnSpc>
                  <a:buFont typeface="Arial" panose="020B0604020202020204" pitchFamily="34" charset="0"/>
                  <a:buChar char="•"/>
                </a:pPr>
                <a14:m>
                  <m:oMath xmlns:m="http://schemas.openxmlformats.org/officeDocument/2006/math">
                    <m:sSubSup>
                      <m:sSubSupPr>
                        <m:ctrlPr>
                          <a:rPr lang="en-US" altLang="zh-CN" sz="2800" i="1" smtClean="0">
                            <a:solidFill>
                              <a:schemeClr val="tx1"/>
                            </a:solidFill>
                            <a:latin typeface="Cambria Math" panose="02040503050406030204" pitchFamily="18" charset="0"/>
                          </a:rPr>
                        </m:ctrlPr>
                      </m:sSubSupPr>
                      <m:e>
                        <m:r>
                          <a:rPr lang="en-US" altLang="zh-CN" sz="2800" b="0" i="1">
                            <a:solidFill>
                              <a:schemeClr val="tx1"/>
                            </a:solidFill>
                            <a:latin typeface="Cambria Math" panose="02040503050406030204" pitchFamily="18" charset="0"/>
                          </a:rPr>
                          <m:t>𝑃</m:t>
                        </m:r>
                      </m:e>
                      <m:sub>
                        <m:r>
                          <a:rPr lang="en-US" altLang="zh-CN" sz="2800" b="0" i="1">
                            <a:solidFill>
                              <a:schemeClr val="tx1"/>
                            </a:solidFill>
                            <a:latin typeface="Cambria Math" panose="02040503050406030204" pitchFamily="18" charset="0"/>
                          </a:rPr>
                          <m:t>𝑖𝑗</m:t>
                        </m:r>
                      </m:sub>
                      <m:sup>
                        <m:r>
                          <a:rPr lang="en-US" altLang="zh-CN" sz="2800" b="0" i="1">
                            <a:solidFill>
                              <a:schemeClr val="tx1"/>
                            </a:solidFill>
                            <a:latin typeface="Cambria Math" panose="02040503050406030204" pitchFamily="18" charset="0"/>
                          </a:rPr>
                          <m:t>𝑘</m:t>
                        </m:r>
                      </m:sup>
                    </m:sSubSup>
                    <m:d>
                      <m:dPr>
                        <m:ctrlPr>
                          <a:rPr lang="en-US" altLang="zh-CN" sz="2800" i="1">
                            <a:solidFill>
                              <a:schemeClr val="tx1"/>
                            </a:solidFill>
                            <a:latin typeface="Cambria Math" panose="02040503050406030204" pitchFamily="18" charset="0"/>
                          </a:rPr>
                        </m:ctrlPr>
                      </m:dPr>
                      <m:e>
                        <m:r>
                          <a:rPr lang="en-US" altLang="zh-CN" sz="2800" b="0" i="1">
                            <a:solidFill>
                              <a:schemeClr val="tx1"/>
                            </a:solidFill>
                            <a:latin typeface="Cambria Math" panose="02040503050406030204" pitchFamily="18" charset="0"/>
                          </a:rPr>
                          <m:t>𝑡</m:t>
                        </m:r>
                      </m:e>
                    </m:d>
                    <m:r>
                      <a:rPr lang="en-US" altLang="zh-CN" sz="2800" b="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sSup>
                          <m:sSupPr>
                            <m:ctrlPr>
                              <a:rPr lang="en-US" altLang="zh-CN" sz="2800" i="1">
                                <a:solidFill>
                                  <a:schemeClr val="tx1"/>
                                </a:solidFill>
                                <a:latin typeface="Cambria Math" panose="02040503050406030204" pitchFamily="18" charset="0"/>
                              </a:rPr>
                            </m:ctrlPr>
                          </m:sSupPr>
                          <m:e>
                            <m:d>
                              <m:dPr>
                                <m:begChr m:val="["/>
                                <m:endChr m:val="]"/>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𝜏</m:t>
                                    </m:r>
                                  </m:e>
                                  <m:sub>
                                    <m:r>
                                      <a:rPr lang="en-US" altLang="zh-CN" sz="2800" b="0" i="1">
                                        <a:solidFill>
                                          <a:schemeClr val="tx1"/>
                                        </a:solidFill>
                                        <a:latin typeface="Cambria Math" panose="02040503050406030204" pitchFamily="18" charset="0"/>
                                      </a:rPr>
                                      <m:t>𝑖𝑗</m:t>
                                    </m:r>
                                  </m:sub>
                                </m:sSub>
                                <m:d>
                                  <m:dPr>
                                    <m:ctrlPr>
                                      <a:rPr lang="en-US" altLang="zh-CN" sz="2800" i="1">
                                        <a:solidFill>
                                          <a:schemeClr val="tx1"/>
                                        </a:solidFill>
                                        <a:latin typeface="Cambria Math" panose="02040503050406030204" pitchFamily="18" charset="0"/>
                                      </a:rPr>
                                    </m:ctrlPr>
                                  </m:dPr>
                                  <m:e>
                                    <m:r>
                                      <a:rPr lang="en-US" altLang="zh-CN" sz="2800" b="0" i="1">
                                        <a:solidFill>
                                          <a:schemeClr val="tx1"/>
                                        </a:solidFill>
                                        <a:latin typeface="Cambria Math" panose="02040503050406030204" pitchFamily="18" charset="0"/>
                                      </a:rPr>
                                      <m:t>𝑡</m:t>
                                    </m:r>
                                  </m:e>
                                </m:d>
                              </m:e>
                            </m:d>
                          </m:e>
                          <m:sup>
                            <m:r>
                              <a:rPr lang="en-US" altLang="zh-CN" sz="2800" b="0" i="1">
                                <a:solidFill>
                                  <a:schemeClr val="tx1"/>
                                </a:solidFill>
                                <a:latin typeface="Cambria Math" panose="02040503050406030204" pitchFamily="18" charset="0"/>
                              </a:rPr>
                              <m:t>𝛼</m:t>
                            </m:r>
                          </m:sup>
                        </m:sSup>
                        <m:r>
                          <a:rPr lang="en-US" altLang="zh-CN" sz="2800" b="0" i="1">
                            <a:solidFill>
                              <a:schemeClr val="tx1"/>
                            </a:solidFill>
                            <a:latin typeface="Cambria Math" panose="02040503050406030204" pitchFamily="18" charset="0"/>
                          </a:rPr>
                          <m:t>∙</m:t>
                        </m:r>
                        <m:sSup>
                          <m:sSupPr>
                            <m:ctrlPr>
                              <a:rPr lang="en-US" altLang="zh-CN" sz="2800" i="1">
                                <a:solidFill>
                                  <a:schemeClr val="tx1"/>
                                </a:solidFill>
                                <a:latin typeface="Cambria Math" panose="02040503050406030204" pitchFamily="18" charset="0"/>
                              </a:rPr>
                            </m:ctrlPr>
                          </m:sSupPr>
                          <m:e>
                            <m:d>
                              <m:dPr>
                                <m:begChr m:val="["/>
                                <m:endChr m:val="]"/>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𝜂</m:t>
                                    </m:r>
                                  </m:e>
                                  <m:sub>
                                    <m:r>
                                      <a:rPr lang="en-US" altLang="zh-CN" sz="2800" b="0" i="1">
                                        <a:solidFill>
                                          <a:schemeClr val="tx1"/>
                                        </a:solidFill>
                                        <a:latin typeface="Cambria Math" panose="02040503050406030204" pitchFamily="18" charset="0"/>
                                      </a:rPr>
                                      <m:t>𝑖𝑗</m:t>
                                    </m:r>
                                  </m:sub>
                                </m:sSub>
                                <m:d>
                                  <m:dPr>
                                    <m:ctrlPr>
                                      <a:rPr lang="en-US" altLang="zh-CN" sz="2800" i="1">
                                        <a:solidFill>
                                          <a:schemeClr val="tx1"/>
                                        </a:solidFill>
                                        <a:latin typeface="Cambria Math" panose="02040503050406030204" pitchFamily="18" charset="0"/>
                                      </a:rPr>
                                    </m:ctrlPr>
                                  </m:dPr>
                                  <m:e>
                                    <m:r>
                                      <a:rPr lang="en-US" altLang="zh-CN" sz="2800" b="0" i="1">
                                        <a:solidFill>
                                          <a:schemeClr val="tx1"/>
                                        </a:solidFill>
                                        <a:latin typeface="Cambria Math" panose="02040503050406030204" pitchFamily="18" charset="0"/>
                                      </a:rPr>
                                      <m:t>𝑡</m:t>
                                    </m:r>
                                  </m:e>
                                </m:d>
                              </m:e>
                            </m:d>
                          </m:e>
                          <m:sup>
                            <m:r>
                              <a:rPr lang="en-US" altLang="zh-CN" sz="2800" b="0" i="1">
                                <a:solidFill>
                                  <a:schemeClr val="tx1"/>
                                </a:solidFill>
                                <a:latin typeface="Cambria Math" panose="02040503050406030204" pitchFamily="18" charset="0"/>
                              </a:rPr>
                              <m:t>𝛽</m:t>
                            </m:r>
                          </m:sup>
                        </m:sSup>
                      </m:num>
                      <m:den>
                        <m:nary>
                          <m:naryPr>
                            <m:chr m:val="∑"/>
                            <m:supHide m:val="on"/>
                            <m:ctrlPr>
                              <a:rPr lang="en-US" altLang="zh-CN" sz="2800" i="1">
                                <a:solidFill>
                                  <a:schemeClr val="tx1"/>
                                </a:solidFill>
                                <a:latin typeface="Cambria Math" panose="02040503050406030204" pitchFamily="18" charset="0"/>
                              </a:rPr>
                            </m:ctrlPr>
                          </m:naryPr>
                          <m:sub>
                            <m:r>
                              <m:rPr>
                                <m:brk m:alnAt="7"/>
                              </m:rPr>
                              <a:rPr lang="en-US" altLang="zh-CN" sz="2800" b="0" i="1">
                                <a:solidFill>
                                  <a:schemeClr val="tx1"/>
                                </a:solidFill>
                                <a:latin typeface="Cambria Math" panose="02040503050406030204" pitchFamily="18" charset="0"/>
                              </a:rPr>
                              <m:t>𝑠</m:t>
                            </m:r>
                            <m:r>
                              <a:rPr lang="en-US" altLang="zh-CN" sz="2800" b="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𝑎𝑙𝑙𝑜𝑤</m:t>
                                </m:r>
                              </m:e>
                              <m:sub>
                                <m:r>
                                  <a:rPr lang="en-US" altLang="zh-CN" sz="2800" b="0" i="1">
                                    <a:solidFill>
                                      <a:schemeClr val="tx1"/>
                                    </a:solidFill>
                                    <a:latin typeface="Cambria Math" panose="02040503050406030204" pitchFamily="18" charset="0"/>
                                  </a:rPr>
                                  <m:t>𝑘</m:t>
                                </m:r>
                              </m:sub>
                            </m:sSub>
                          </m:sub>
                          <m:sup/>
                          <m:e>
                            <m:sSup>
                              <m:sSupPr>
                                <m:ctrlPr>
                                  <a:rPr lang="en-US" altLang="zh-CN" sz="2800" i="1">
                                    <a:solidFill>
                                      <a:schemeClr val="tx1"/>
                                    </a:solidFill>
                                    <a:latin typeface="Cambria Math" panose="02040503050406030204" pitchFamily="18" charset="0"/>
                                  </a:rPr>
                                </m:ctrlPr>
                              </m:sSupPr>
                              <m:e>
                                <m:d>
                                  <m:dPr>
                                    <m:begChr m:val="["/>
                                    <m:endChr m:val="]"/>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𝜏</m:t>
                                        </m:r>
                                      </m:e>
                                      <m:sub>
                                        <m:r>
                                          <a:rPr lang="en-US" altLang="zh-CN" sz="2800" b="0" i="1">
                                            <a:solidFill>
                                              <a:schemeClr val="tx1"/>
                                            </a:solidFill>
                                            <a:latin typeface="Cambria Math" panose="02040503050406030204" pitchFamily="18" charset="0"/>
                                          </a:rPr>
                                          <m:t>𝑖𝑠</m:t>
                                        </m:r>
                                      </m:sub>
                                    </m:sSub>
                                    <m:d>
                                      <m:dPr>
                                        <m:ctrlPr>
                                          <a:rPr lang="en-US" altLang="zh-CN" sz="2800" i="1">
                                            <a:solidFill>
                                              <a:schemeClr val="tx1"/>
                                            </a:solidFill>
                                            <a:latin typeface="Cambria Math" panose="02040503050406030204" pitchFamily="18" charset="0"/>
                                          </a:rPr>
                                        </m:ctrlPr>
                                      </m:dPr>
                                      <m:e>
                                        <m:r>
                                          <a:rPr lang="en-US" altLang="zh-CN" sz="2800" b="0" i="1">
                                            <a:solidFill>
                                              <a:schemeClr val="tx1"/>
                                            </a:solidFill>
                                            <a:latin typeface="Cambria Math" panose="02040503050406030204" pitchFamily="18" charset="0"/>
                                          </a:rPr>
                                          <m:t>𝑡</m:t>
                                        </m:r>
                                      </m:e>
                                    </m:d>
                                  </m:e>
                                </m:d>
                              </m:e>
                              <m:sup>
                                <m:r>
                                  <a:rPr lang="en-US" altLang="zh-CN" sz="2800" b="0" i="1">
                                    <a:solidFill>
                                      <a:schemeClr val="tx1"/>
                                    </a:solidFill>
                                    <a:latin typeface="Cambria Math" panose="02040503050406030204" pitchFamily="18" charset="0"/>
                                  </a:rPr>
                                  <m:t>𝛼</m:t>
                                </m:r>
                              </m:sup>
                            </m:sSup>
                            <m:r>
                              <a:rPr lang="en-US" altLang="zh-CN" sz="2800" b="0" i="1">
                                <a:solidFill>
                                  <a:schemeClr val="tx1"/>
                                </a:solidFill>
                                <a:latin typeface="Cambria Math" panose="02040503050406030204" pitchFamily="18" charset="0"/>
                              </a:rPr>
                              <m:t>∙</m:t>
                            </m:r>
                            <m:sSup>
                              <m:sSupPr>
                                <m:ctrlPr>
                                  <a:rPr lang="en-US" altLang="zh-CN" sz="2800" i="1">
                                    <a:solidFill>
                                      <a:schemeClr val="tx1"/>
                                    </a:solidFill>
                                    <a:latin typeface="Cambria Math" panose="02040503050406030204" pitchFamily="18" charset="0"/>
                                  </a:rPr>
                                </m:ctrlPr>
                              </m:sSupPr>
                              <m:e>
                                <m:d>
                                  <m:dPr>
                                    <m:begChr m:val="["/>
                                    <m:endChr m:val="]"/>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𝜂</m:t>
                                        </m:r>
                                      </m:e>
                                      <m:sub>
                                        <m:r>
                                          <a:rPr lang="en-US" altLang="zh-CN" sz="2800" b="0" i="1">
                                            <a:solidFill>
                                              <a:schemeClr val="tx1"/>
                                            </a:solidFill>
                                            <a:latin typeface="Cambria Math" panose="02040503050406030204" pitchFamily="18" charset="0"/>
                                          </a:rPr>
                                          <m:t>𝑖𝑠</m:t>
                                        </m:r>
                                      </m:sub>
                                    </m:sSub>
                                    <m:d>
                                      <m:dPr>
                                        <m:ctrlPr>
                                          <a:rPr lang="en-US" altLang="zh-CN" sz="2800" i="1">
                                            <a:solidFill>
                                              <a:schemeClr val="tx1"/>
                                            </a:solidFill>
                                            <a:latin typeface="Cambria Math" panose="02040503050406030204" pitchFamily="18" charset="0"/>
                                          </a:rPr>
                                        </m:ctrlPr>
                                      </m:dPr>
                                      <m:e>
                                        <m:r>
                                          <a:rPr lang="en-US" altLang="zh-CN" sz="2800" b="0" i="1">
                                            <a:solidFill>
                                              <a:schemeClr val="tx1"/>
                                            </a:solidFill>
                                            <a:latin typeface="Cambria Math" panose="02040503050406030204" pitchFamily="18" charset="0"/>
                                          </a:rPr>
                                          <m:t>𝑡</m:t>
                                        </m:r>
                                      </m:e>
                                    </m:d>
                                  </m:e>
                                </m:d>
                              </m:e>
                              <m:sup>
                                <m:r>
                                  <a:rPr lang="en-US" altLang="zh-CN" sz="2800" b="0" i="1">
                                    <a:solidFill>
                                      <a:schemeClr val="tx1"/>
                                    </a:solidFill>
                                    <a:latin typeface="Cambria Math" panose="02040503050406030204" pitchFamily="18" charset="0"/>
                                  </a:rPr>
                                  <m:t>𝛽</m:t>
                                </m:r>
                              </m:sup>
                            </m:sSup>
                          </m:e>
                        </m:nary>
                      </m:den>
                    </m:f>
                    <m:r>
                      <a:rPr lang="en-US" altLang="zh-CN" sz="2800" b="0" i="1">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    </m:t>
                    </m:r>
                    <m:r>
                      <a:rPr lang="en-US" altLang="zh-CN" sz="2800" b="0" i="1">
                        <a:solidFill>
                          <a:schemeClr val="tx1"/>
                        </a:solidFill>
                        <a:latin typeface="Cambria Math" panose="02040503050406030204" pitchFamily="18" charset="0"/>
                      </a:rPr>
                      <m:t>𝑗</m:t>
                    </m:r>
                    <m:r>
                      <a:rPr lang="en-US" altLang="zh-CN" sz="2800" b="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𝑎𝑙𝑙𝑜𝑤</m:t>
                        </m:r>
                      </m:e>
                      <m:sub>
                        <m:r>
                          <a:rPr lang="en-US" altLang="zh-CN" sz="2800" b="0" i="1">
                            <a:solidFill>
                              <a:schemeClr val="tx1"/>
                            </a:solidFill>
                            <a:latin typeface="Cambria Math" panose="02040503050406030204" pitchFamily="18" charset="0"/>
                          </a:rPr>
                          <m:t>𝑘</m:t>
                        </m:r>
                      </m:sub>
                    </m:sSub>
                  </m:oMath>
                </a14:m>
                <a:endParaRPr lang="en-US" altLang="zh-CN" sz="2800" dirty="0">
                  <a:solidFill>
                    <a:schemeClr val="tx1"/>
                  </a:solidFill>
                </a:endParaRPr>
              </a:p>
              <a:p>
                <a:pPr marL="449262" algn="just">
                  <a:lnSpc>
                    <a:spcPct val="150000"/>
                  </a:lnSpc>
                </a:pP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𝑎𝑙𝑙𝑜𝑤</m:t>
                        </m:r>
                      </m:e>
                      <m:sub>
                        <m:r>
                          <a:rPr lang="en-US" altLang="zh-CN" sz="2800" b="0" i="1">
                            <a:solidFill>
                              <a:schemeClr val="tx1"/>
                            </a:solidFill>
                            <a:latin typeface="Cambria Math" panose="02040503050406030204" pitchFamily="18" charset="0"/>
                          </a:rPr>
                          <m:t>𝑘</m:t>
                        </m:r>
                      </m:sub>
                    </m:sSub>
                  </m:oMath>
                </a14:m>
                <a:r>
                  <a:rPr lang="zh-CN" altLang="en-US" sz="2800" dirty="0">
                    <a:solidFill>
                      <a:schemeClr val="tx1"/>
                    </a:solidFill>
                  </a:rPr>
                  <a:t>是除了在禁忌表中以外的城市列表</a:t>
                </a:r>
                <a:endParaRPr lang="en-US" altLang="zh-CN" sz="2800" dirty="0">
                  <a:solidFill>
                    <a:schemeClr val="tx1"/>
                  </a:solidFill>
                </a:endParaRPr>
              </a:p>
            </p:txBody>
          </p:sp>
        </mc:Choice>
        <mc:Fallback xmlns="">
          <p:sp>
            <p:nvSpPr>
              <p:cNvPr id="10" name="矩形 9">
                <a:extLst>
                  <a:ext uri="{FF2B5EF4-FFF2-40B4-BE49-F238E27FC236}">
                    <a16:creationId xmlns:a16="http://schemas.microsoft.com/office/drawing/2014/main" id="{FD2F5DD9-1D2A-E4A5-CB4A-00D1FDF7C6CD}"/>
                  </a:ext>
                </a:extLst>
              </p:cNvPr>
              <p:cNvSpPr>
                <a:spLocks noRot="1" noChangeAspect="1" noMove="1" noResize="1" noEditPoints="1" noAdjustHandles="1" noChangeArrowheads="1" noChangeShapeType="1" noTextEdit="1"/>
              </p:cNvSpPr>
              <p:nvPr/>
            </p:nvSpPr>
            <p:spPr>
              <a:xfrm>
                <a:off x="710215" y="1705048"/>
                <a:ext cx="7851224" cy="2728183"/>
              </a:xfrm>
              <a:prstGeom prst="rect">
                <a:avLst/>
              </a:prstGeom>
              <a:blipFill>
                <a:blip r:embed="rId3"/>
                <a:stretch>
                  <a:fillRect l="-1632" b="-46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54739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91158B7-5626-3A28-8545-EF6A244B5ADC}"/>
              </a:ext>
            </a:extLst>
          </p:cNvPr>
          <p:cNvSpPr/>
          <p:nvPr/>
        </p:nvSpPr>
        <p:spPr>
          <a:xfrm>
            <a:off x="312008" y="1005213"/>
            <a:ext cx="8101947" cy="573042"/>
          </a:xfrm>
          <a:prstGeom prst="rect">
            <a:avLst/>
          </a:prstGeom>
        </p:spPr>
        <p:txBody>
          <a:bodyPr wrap="square">
            <a:spAutoFit/>
          </a:bodyPr>
          <a:lstStyle/>
          <a:p>
            <a:pPr marL="342900" indent="-342900">
              <a:lnSpc>
                <a:spcPct val="130000"/>
              </a:lnSpc>
              <a:buClr>
                <a:srgbClr val="C00000"/>
              </a:buClr>
              <a:buFont typeface="Wingdings" panose="05000000000000000000" pitchFamily="2" charset="2"/>
              <a:buChar char="Ø"/>
            </a:pPr>
            <a:r>
              <a:rPr lang="zh-CN" altLang="en-US" sz="2800" dirty="0">
                <a:solidFill>
                  <a:srgbClr val="C00000"/>
                </a:solidFill>
                <a:latin typeface="宋体" panose="02010600030101010101" pitchFamily="2" charset="-122"/>
              </a:rPr>
              <a:t>蚁群算法求解</a:t>
            </a:r>
            <a:r>
              <a:rPr lang="en-US" altLang="zh-CN" sz="2800" dirty="0">
                <a:solidFill>
                  <a:srgbClr val="C00000"/>
                </a:solidFill>
                <a:latin typeface="宋体" panose="02010600030101010101" pitchFamily="2" charset="-122"/>
              </a:rPr>
              <a:t>TSP</a:t>
            </a:r>
            <a:r>
              <a:rPr lang="zh-CN" altLang="en-US" sz="2800" dirty="0">
                <a:solidFill>
                  <a:srgbClr val="C00000"/>
                </a:solidFill>
                <a:latin typeface="宋体" panose="02010600030101010101" pitchFamily="2" charset="-122"/>
              </a:rPr>
              <a:t>问题的具体参数定义及关系</a:t>
            </a:r>
            <a:endParaRPr lang="en-US" altLang="zh-CN" sz="2800" dirty="0">
              <a:solidFill>
                <a:srgbClr val="C00000"/>
              </a:solidFill>
              <a:latin typeface="宋体" panose="02010600030101010101" pitchFamily="2" charset="-122"/>
            </a:endParaRPr>
          </a:p>
        </p:txBody>
      </p:sp>
      <p:sp>
        <p:nvSpPr>
          <p:cNvPr id="9" name="Rectangle 2">
            <a:extLst>
              <a:ext uri="{FF2B5EF4-FFF2-40B4-BE49-F238E27FC236}">
                <a16:creationId xmlns:a16="http://schemas.microsoft.com/office/drawing/2014/main" id="{258DB35C-9A5F-4CB2-D20A-8C3EF466382B}"/>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蚁群算法求解旅行商问题</a:t>
            </a:r>
            <a:endParaRPr lang="en-US" altLang="zh-CN" sz="4400" dirty="0">
              <a:latin typeface="方正姚体" panose="02010601030101010101" pitchFamily="2" charset="-122"/>
              <a:ea typeface="方正姚体" panose="02010601030101010101" pitchFamily="2" charset="-122"/>
              <a:cs typeface="+mn-ea"/>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D2F5DD9-1D2A-E4A5-CB4A-00D1FDF7C6CD}"/>
                  </a:ext>
                </a:extLst>
              </p:cNvPr>
              <p:cNvSpPr/>
              <p:nvPr/>
            </p:nvSpPr>
            <p:spPr>
              <a:xfrm>
                <a:off x="710215" y="1705048"/>
                <a:ext cx="7703740" cy="4540795"/>
              </a:xfrm>
              <a:prstGeom prst="rect">
                <a:avLst/>
              </a:prstGeom>
            </p:spPr>
            <p:txBody>
              <a:bodyPr wrap="square">
                <a:spAutoFit/>
              </a:bodyPr>
              <a:lstStyle/>
              <a:p>
                <a:pPr algn="just">
                  <a:lnSpc>
                    <a:spcPct val="150000"/>
                  </a:lnSpc>
                </a:pPr>
                <a:r>
                  <a:rPr lang="zh-CN" altLang="en-US" sz="2800" dirty="0">
                    <a:solidFill>
                      <a:srgbClr val="FF0000"/>
                    </a:solidFill>
                  </a:rPr>
                  <a:t>（</a:t>
                </a:r>
                <a:r>
                  <a:rPr lang="en-US" altLang="zh-CN" sz="2800" dirty="0">
                    <a:solidFill>
                      <a:srgbClr val="FF0000"/>
                    </a:solidFill>
                  </a:rPr>
                  <a:t>4</a:t>
                </a:r>
                <a:r>
                  <a:rPr lang="zh-CN" altLang="en-US" sz="2800" dirty="0">
                    <a:solidFill>
                      <a:srgbClr val="FF0000"/>
                    </a:solidFill>
                  </a:rPr>
                  <a:t>）求信息素增量</a:t>
                </a:r>
                <a:endParaRPr lang="en-US" altLang="zh-CN" sz="2800" dirty="0">
                  <a:solidFill>
                    <a:srgbClr val="FF0000"/>
                  </a:solidFill>
                </a:endParaRPr>
              </a:p>
              <a:p>
                <a:pPr marL="803275" indent="-355600" algn="just">
                  <a:lnSpc>
                    <a:spcPct val="150000"/>
                  </a:lnSpc>
                  <a:buFont typeface="Arial" panose="020B0604020202020204" pitchFamily="34" charset="0"/>
                  <a:buChar char="•"/>
                </a:pPr>
                <a:r>
                  <a:rPr lang="zh-CN" altLang="en-US" sz="2800" dirty="0">
                    <a:solidFill>
                      <a:schemeClr val="tx1"/>
                    </a:solidFill>
                  </a:rPr>
                  <a:t>计算蚂蚁</a:t>
                </a:r>
                <a:r>
                  <a:rPr lang="en-US" altLang="zh-CN" sz="2800" i="1" dirty="0">
                    <a:solidFill>
                      <a:schemeClr val="tx1"/>
                    </a:solidFill>
                  </a:rPr>
                  <a:t>k</a:t>
                </a:r>
                <a:r>
                  <a:rPr lang="zh-CN" altLang="en-US" sz="2800" dirty="0">
                    <a:solidFill>
                      <a:schemeClr val="tx1"/>
                    </a:solidFill>
                  </a:rPr>
                  <a:t>走过的路径长度</a:t>
                </a: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𝐿</m:t>
                        </m:r>
                      </m:e>
                      <m:sub>
                        <m:r>
                          <a:rPr lang="en-US" altLang="zh-CN" sz="2800" b="0" i="1">
                            <a:solidFill>
                              <a:schemeClr val="tx1"/>
                            </a:solidFill>
                            <a:latin typeface="Cambria Math" panose="02040503050406030204" pitchFamily="18" charset="0"/>
                          </a:rPr>
                          <m:t>𝑘</m:t>
                        </m:r>
                      </m:sub>
                    </m:sSub>
                  </m:oMath>
                </a14:m>
                <a:endParaRPr lang="en-US" altLang="zh-CN" sz="2800" dirty="0">
                  <a:solidFill>
                    <a:schemeClr val="tx1"/>
                  </a:solidFill>
                </a:endParaRPr>
              </a:p>
              <a:p>
                <a:pPr marL="803275" indent="-355600" algn="just">
                  <a:lnSpc>
                    <a:spcPct val="150000"/>
                  </a:lnSpc>
                  <a:buFont typeface="Arial" panose="020B0604020202020204" pitchFamily="34" charset="0"/>
                  <a:buChar char="•"/>
                </a:pPr>
                <a:r>
                  <a:rPr lang="zh-CN" altLang="en-US" sz="2800" dirty="0">
                    <a:solidFill>
                      <a:schemeClr val="tx1"/>
                    </a:solidFill>
                  </a:rPr>
                  <a:t>第</a:t>
                </a:r>
                <a:r>
                  <a:rPr lang="en-US" altLang="zh-CN" sz="2800" i="1" dirty="0">
                    <a:solidFill>
                      <a:schemeClr val="tx1"/>
                    </a:solidFill>
                  </a:rPr>
                  <a:t>k</a:t>
                </a:r>
                <a:r>
                  <a:rPr lang="zh-CN" altLang="en-US" sz="2800" dirty="0">
                    <a:solidFill>
                      <a:schemeClr val="tx1"/>
                    </a:solidFill>
                  </a:rPr>
                  <a:t>只蚂蚁在</a:t>
                </a: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𝐿</m:t>
                        </m:r>
                      </m:e>
                      <m:sub>
                        <m:r>
                          <a:rPr lang="en-US" altLang="zh-CN" sz="2800" b="0" i="1">
                            <a:solidFill>
                              <a:schemeClr val="tx1"/>
                            </a:solidFill>
                            <a:latin typeface="Cambria Math" panose="02040503050406030204" pitchFamily="18" charset="0"/>
                          </a:rPr>
                          <m:t>𝑖𝑗</m:t>
                        </m:r>
                      </m:sub>
                    </m:sSub>
                  </m:oMath>
                </a14:m>
                <a:r>
                  <a:rPr lang="zh-CN" altLang="en-US" sz="2800" dirty="0">
                    <a:solidFill>
                      <a:schemeClr val="tx1"/>
                    </a:solidFill>
                  </a:rPr>
                  <a:t>边上增加的信息素</a:t>
                </a:r>
                <a14:m>
                  <m:oMath xmlns:m="http://schemas.openxmlformats.org/officeDocument/2006/math">
                    <m:r>
                      <a:rPr lang="zh-CN" altLang="en-US" sz="2800" b="0" i="1">
                        <a:solidFill>
                          <a:schemeClr val="tx1"/>
                        </a:solidFill>
                        <a:latin typeface="Cambria Math" panose="02040503050406030204" pitchFamily="18" charset="0"/>
                      </a:rPr>
                      <m:t>∆</m:t>
                    </m:r>
                    <m:sSubSup>
                      <m:sSubSupPr>
                        <m:ctrlPr>
                          <a:rPr lang="en-US" altLang="zh-CN" sz="2800" i="1">
                            <a:solidFill>
                              <a:schemeClr val="tx1"/>
                            </a:solidFill>
                            <a:latin typeface="Cambria Math" panose="02040503050406030204" pitchFamily="18" charset="0"/>
                          </a:rPr>
                        </m:ctrlPr>
                      </m:sSubSupPr>
                      <m:e>
                        <m:r>
                          <a:rPr lang="en-US" altLang="zh-CN" sz="2800" b="0" i="1">
                            <a:solidFill>
                              <a:schemeClr val="tx1"/>
                            </a:solidFill>
                            <a:latin typeface="Cambria Math" panose="02040503050406030204" pitchFamily="18" charset="0"/>
                          </a:rPr>
                          <m:t>𝜏</m:t>
                        </m:r>
                      </m:e>
                      <m:sub>
                        <m:r>
                          <a:rPr lang="en-US" altLang="zh-CN" sz="2800" b="0" i="1">
                            <a:solidFill>
                              <a:schemeClr val="tx1"/>
                            </a:solidFill>
                            <a:latin typeface="Cambria Math" panose="02040503050406030204" pitchFamily="18" charset="0"/>
                          </a:rPr>
                          <m:t>𝑖𝑗</m:t>
                        </m:r>
                      </m:sub>
                      <m:sup>
                        <m:r>
                          <a:rPr lang="en-US" altLang="zh-CN" sz="2800" b="0" i="1">
                            <a:solidFill>
                              <a:schemeClr val="tx1"/>
                            </a:solidFill>
                            <a:latin typeface="Cambria Math" panose="02040503050406030204" pitchFamily="18" charset="0"/>
                          </a:rPr>
                          <m:t>𝑘</m:t>
                        </m:r>
                      </m:sup>
                    </m:sSubSup>
                    <m:r>
                      <a:rPr lang="en-US" altLang="zh-CN" sz="2800" b="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b="0" i="1">
                            <a:solidFill>
                              <a:schemeClr val="tx1"/>
                            </a:solidFill>
                            <a:latin typeface="Cambria Math" panose="02040503050406030204" pitchFamily="18" charset="0"/>
                          </a:rPr>
                          <m:t>𝑄</m:t>
                        </m:r>
                      </m:num>
                      <m:den>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𝐿</m:t>
                            </m:r>
                          </m:e>
                          <m:sub>
                            <m:r>
                              <a:rPr lang="en-US" altLang="zh-CN" sz="2800" b="0" i="1">
                                <a:solidFill>
                                  <a:schemeClr val="tx1"/>
                                </a:solidFill>
                                <a:latin typeface="Cambria Math" panose="02040503050406030204" pitchFamily="18" charset="0"/>
                              </a:rPr>
                              <m:t>𝑘</m:t>
                            </m:r>
                          </m:sub>
                        </m:sSub>
                      </m:den>
                    </m:f>
                  </m:oMath>
                </a14:m>
                <a:endParaRPr lang="en-US" altLang="zh-CN" sz="2800" dirty="0">
                  <a:solidFill>
                    <a:schemeClr val="tx1"/>
                  </a:solidFill>
                </a:endParaRPr>
              </a:p>
              <a:p>
                <a:pPr marL="803275" indent="-355600" algn="just">
                  <a:lnSpc>
                    <a:spcPct val="150000"/>
                  </a:lnSpc>
                  <a:buFont typeface="Arial" panose="020B0604020202020204" pitchFamily="34" charset="0"/>
                  <a:buChar char="•"/>
                </a:pPr>
                <a:r>
                  <a:rPr lang="zh-CN" altLang="en-US" sz="2800" dirty="0">
                    <a:solidFill>
                      <a:schemeClr val="tx1"/>
                    </a:solidFill>
                  </a:rPr>
                  <a:t>边上信息素增加的总量</a:t>
                </a:r>
                <a14:m>
                  <m:oMath xmlns:m="http://schemas.openxmlformats.org/officeDocument/2006/math">
                    <m:r>
                      <a:rPr lang="zh-CN" altLang="en-US" sz="2800" b="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𝜏</m:t>
                        </m:r>
                      </m:e>
                      <m:sub>
                        <m:r>
                          <a:rPr lang="en-US" altLang="zh-CN" sz="2800" b="0" i="1">
                            <a:solidFill>
                              <a:schemeClr val="tx1"/>
                            </a:solidFill>
                            <a:latin typeface="Cambria Math" panose="02040503050406030204" pitchFamily="18" charset="0"/>
                          </a:rPr>
                          <m:t>𝑖𝑗</m:t>
                        </m:r>
                      </m:sub>
                    </m:sSub>
                    <m:r>
                      <a:rPr lang="en-US" altLang="zh-CN" sz="2800" b="0" i="1">
                        <a:solidFill>
                          <a:schemeClr val="tx1"/>
                        </a:solidFill>
                        <a:latin typeface="Cambria Math" panose="02040503050406030204" pitchFamily="18" charset="0"/>
                      </a:rPr>
                      <m:t>=</m:t>
                    </m:r>
                    <m:nary>
                      <m:naryPr>
                        <m:chr m:val="∑"/>
                        <m:ctrlPr>
                          <a:rPr lang="en-US" altLang="zh-CN" sz="2800" i="1">
                            <a:solidFill>
                              <a:schemeClr val="tx1"/>
                            </a:solidFill>
                            <a:latin typeface="Cambria Math" panose="02040503050406030204" pitchFamily="18" charset="0"/>
                          </a:rPr>
                        </m:ctrlPr>
                      </m:naryPr>
                      <m:sub>
                        <m:r>
                          <m:rPr>
                            <m:brk m:alnAt="23"/>
                          </m:rPr>
                          <a:rPr lang="en-US" altLang="zh-CN" sz="2800" b="0" i="1">
                            <a:solidFill>
                              <a:schemeClr val="tx1"/>
                            </a:solidFill>
                            <a:latin typeface="Cambria Math" panose="02040503050406030204" pitchFamily="18" charset="0"/>
                          </a:rPr>
                          <m:t>𝑘</m:t>
                        </m:r>
                        <m:r>
                          <a:rPr lang="en-US" altLang="zh-CN" sz="2800" b="0" i="1">
                            <a:solidFill>
                              <a:schemeClr val="tx1"/>
                            </a:solidFill>
                            <a:latin typeface="Cambria Math" panose="02040503050406030204" pitchFamily="18" charset="0"/>
                          </a:rPr>
                          <m:t>=1</m:t>
                        </m:r>
                      </m:sub>
                      <m:sup>
                        <m:r>
                          <a:rPr lang="en-US" altLang="zh-CN" sz="2800" b="0" i="1">
                            <a:solidFill>
                              <a:schemeClr val="tx1"/>
                            </a:solidFill>
                            <a:latin typeface="Cambria Math" panose="02040503050406030204" pitchFamily="18" charset="0"/>
                          </a:rPr>
                          <m:t>𝑚</m:t>
                        </m:r>
                      </m:sup>
                      <m:e>
                        <m:r>
                          <a:rPr lang="zh-CN" altLang="en-US" sz="2800" b="0" i="1">
                            <a:solidFill>
                              <a:schemeClr val="tx1"/>
                            </a:solidFill>
                            <a:latin typeface="Cambria Math" panose="02040503050406030204" pitchFamily="18" charset="0"/>
                          </a:rPr>
                          <m:t>∆</m:t>
                        </m:r>
                        <m:sSubSup>
                          <m:sSubSupPr>
                            <m:ctrlPr>
                              <a:rPr lang="en-US" altLang="zh-CN" sz="2800" i="1">
                                <a:solidFill>
                                  <a:schemeClr val="tx1"/>
                                </a:solidFill>
                                <a:latin typeface="Cambria Math" panose="02040503050406030204" pitchFamily="18" charset="0"/>
                              </a:rPr>
                            </m:ctrlPr>
                          </m:sSubSupPr>
                          <m:e>
                            <m:r>
                              <a:rPr lang="en-US" altLang="zh-CN" sz="2800" b="0" i="1">
                                <a:solidFill>
                                  <a:schemeClr val="tx1"/>
                                </a:solidFill>
                                <a:latin typeface="Cambria Math" panose="02040503050406030204" pitchFamily="18" charset="0"/>
                              </a:rPr>
                              <m:t>𝜏</m:t>
                            </m:r>
                          </m:e>
                          <m:sub>
                            <m:r>
                              <a:rPr lang="en-US" altLang="zh-CN" sz="2800" b="0" i="1">
                                <a:solidFill>
                                  <a:schemeClr val="tx1"/>
                                </a:solidFill>
                                <a:latin typeface="Cambria Math" panose="02040503050406030204" pitchFamily="18" charset="0"/>
                              </a:rPr>
                              <m:t>𝑖𝑗</m:t>
                            </m:r>
                          </m:sub>
                          <m:sup>
                            <m:r>
                              <a:rPr lang="en-US" altLang="zh-CN" sz="2800" b="0" i="1">
                                <a:solidFill>
                                  <a:schemeClr val="tx1"/>
                                </a:solidFill>
                                <a:latin typeface="Cambria Math" panose="02040503050406030204" pitchFamily="18" charset="0"/>
                              </a:rPr>
                              <m:t>𝑘</m:t>
                            </m:r>
                          </m:sup>
                        </m:sSubSup>
                      </m:e>
                    </m:nary>
                  </m:oMath>
                </a14:m>
                <a:endParaRPr lang="en-US" altLang="zh-CN" sz="2800" dirty="0">
                  <a:solidFill>
                    <a:schemeClr val="tx1"/>
                  </a:solidFill>
                </a:endParaRPr>
              </a:p>
              <a:p>
                <a:pPr marL="803275" indent="-355600" algn="just">
                  <a:lnSpc>
                    <a:spcPct val="150000"/>
                  </a:lnSpc>
                  <a:buFont typeface="Arial" panose="020B0604020202020204" pitchFamily="34" charset="0"/>
                  <a:buChar char="•"/>
                </a:pPr>
                <a:r>
                  <a:rPr lang="zh-CN" altLang="en-US" sz="2800" dirty="0">
                    <a:solidFill>
                      <a:schemeClr val="tx1"/>
                    </a:solidFill>
                  </a:rPr>
                  <a:t>信息素的挥发</a:t>
                </a:r>
                <a:endParaRPr lang="en-US" altLang="zh-CN" sz="2800" i="1" dirty="0">
                  <a:solidFill>
                    <a:schemeClr val="tx1"/>
                  </a:solidFill>
                </a:endParaRPr>
              </a:p>
              <a:p>
                <a:pPr marL="447675"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𝜏</m:t>
                          </m:r>
                        </m:e>
                        <m:sub>
                          <m:r>
                            <a:rPr lang="en-US" altLang="zh-CN" sz="2800" b="0" i="1">
                              <a:solidFill>
                                <a:schemeClr val="tx1"/>
                              </a:solidFill>
                              <a:latin typeface="Cambria Math" panose="02040503050406030204" pitchFamily="18" charset="0"/>
                            </a:rPr>
                            <m:t>𝑖𝑗</m:t>
                          </m:r>
                        </m:sub>
                      </m:sSub>
                      <m:d>
                        <m:dPr>
                          <m:ctrlPr>
                            <a:rPr lang="en-US" altLang="zh-CN" sz="2800" i="1">
                              <a:solidFill>
                                <a:schemeClr val="tx1"/>
                              </a:solidFill>
                              <a:latin typeface="Cambria Math" panose="02040503050406030204" pitchFamily="18" charset="0"/>
                            </a:rPr>
                          </m:ctrlPr>
                        </m:dPr>
                        <m:e>
                          <m:r>
                            <a:rPr lang="en-US" altLang="zh-CN" sz="2800" b="0" i="1">
                              <a:solidFill>
                                <a:schemeClr val="tx1"/>
                              </a:solidFill>
                              <a:latin typeface="Cambria Math" panose="02040503050406030204" pitchFamily="18" charset="0"/>
                            </a:rPr>
                            <m:t>𝑡</m:t>
                          </m:r>
                          <m:r>
                            <a:rPr lang="en-US" altLang="zh-CN" sz="2800" b="0" i="1">
                              <a:solidFill>
                                <a:schemeClr val="tx1"/>
                              </a:solidFill>
                              <a:latin typeface="Cambria Math" panose="02040503050406030204" pitchFamily="18" charset="0"/>
                            </a:rPr>
                            <m:t>+1</m:t>
                          </m:r>
                        </m:e>
                      </m:d>
                      <m:r>
                        <a:rPr lang="en-US" altLang="zh-CN" sz="2800" b="0" i="1">
                          <a:solidFill>
                            <a:schemeClr val="tx1"/>
                          </a:solidFill>
                          <a:latin typeface="Cambria Math" panose="02040503050406030204" pitchFamily="18" charset="0"/>
                        </a:rPr>
                        <m:t>=</m:t>
                      </m:r>
                      <m:d>
                        <m:dPr>
                          <m:ctrlPr>
                            <a:rPr lang="en-US" altLang="zh-CN" sz="2800" i="1">
                              <a:solidFill>
                                <a:schemeClr val="tx1"/>
                              </a:solidFill>
                              <a:latin typeface="Cambria Math" panose="02040503050406030204" pitchFamily="18" charset="0"/>
                            </a:rPr>
                          </m:ctrlPr>
                        </m:dPr>
                        <m:e>
                          <m:r>
                            <a:rPr lang="en-US" altLang="zh-CN" sz="2800" b="0" i="1">
                              <a:solidFill>
                                <a:schemeClr val="tx1"/>
                              </a:solidFill>
                              <a:latin typeface="Cambria Math" panose="02040503050406030204" pitchFamily="18" charset="0"/>
                            </a:rPr>
                            <m:t>1−</m:t>
                          </m:r>
                          <m:r>
                            <a:rPr lang="en-US" altLang="zh-CN" sz="2800" b="0" i="1">
                              <a:solidFill>
                                <a:schemeClr val="tx1"/>
                              </a:solidFill>
                              <a:latin typeface="Cambria Math" panose="02040503050406030204" pitchFamily="18" charset="0"/>
                            </a:rPr>
                            <m:t>𝜌</m:t>
                          </m:r>
                        </m:e>
                      </m:d>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𝜏</m:t>
                          </m:r>
                        </m:e>
                        <m:sub>
                          <m:r>
                            <a:rPr lang="en-US" altLang="zh-CN" sz="2800" b="0" i="1">
                              <a:solidFill>
                                <a:schemeClr val="tx1"/>
                              </a:solidFill>
                              <a:latin typeface="Cambria Math" panose="02040503050406030204" pitchFamily="18" charset="0"/>
                            </a:rPr>
                            <m:t>𝑖𝑗</m:t>
                          </m:r>
                        </m:sub>
                      </m:sSub>
                      <m:d>
                        <m:dPr>
                          <m:ctrlPr>
                            <a:rPr lang="en-US" altLang="zh-CN" sz="2800" i="1">
                              <a:solidFill>
                                <a:schemeClr val="tx1"/>
                              </a:solidFill>
                              <a:latin typeface="Cambria Math" panose="02040503050406030204" pitchFamily="18" charset="0"/>
                            </a:rPr>
                          </m:ctrlPr>
                        </m:dPr>
                        <m:e>
                          <m:r>
                            <a:rPr lang="en-US" altLang="zh-CN" sz="2800" b="0" i="1">
                              <a:solidFill>
                                <a:schemeClr val="tx1"/>
                              </a:solidFill>
                              <a:latin typeface="Cambria Math" panose="02040503050406030204" pitchFamily="18" charset="0"/>
                            </a:rPr>
                            <m:t>𝑡</m:t>
                          </m:r>
                        </m:e>
                      </m:d>
                      <m:r>
                        <a:rPr lang="en-US" altLang="zh-CN" sz="2800" b="0" i="1">
                          <a:solidFill>
                            <a:schemeClr val="tx1"/>
                          </a:solidFill>
                          <a:latin typeface="Cambria Math" panose="02040503050406030204" pitchFamily="18" charset="0"/>
                        </a:rPr>
                        <m:t>+</m:t>
                      </m:r>
                      <m:r>
                        <a:rPr lang="zh-CN" altLang="en-US" sz="2800" b="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𝜏</m:t>
                          </m:r>
                        </m:e>
                        <m:sub>
                          <m:r>
                            <a:rPr lang="en-US" altLang="zh-CN" sz="2800" b="0" i="1">
                              <a:solidFill>
                                <a:schemeClr val="tx1"/>
                              </a:solidFill>
                              <a:latin typeface="Cambria Math" panose="02040503050406030204" pitchFamily="18" charset="0"/>
                            </a:rPr>
                            <m:t>𝑖𝑗</m:t>
                          </m:r>
                        </m:sub>
                      </m:sSub>
                    </m:oMath>
                  </m:oMathPara>
                </a14:m>
                <a:endParaRPr lang="zh-CN" altLang="en-US" sz="2800" dirty="0">
                  <a:solidFill>
                    <a:schemeClr val="tx1"/>
                  </a:solidFill>
                </a:endParaRPr>
              </a:p>
            </p:txBody>
          </p:sp>
        </mc:Choice>
        <mc:Fallback xmlns="">
          <p:sp>
            <p:nvSpPr>
              <p:cNvPr id="10" name="矩形 9">
                <a:extLst>
                  <a:ext uri="{FF2B5EF4-FFF2-40B4-BE49-F238E27FC236}">
                    <a16:creationId xmlns:a16="http://schemas.microsoft.com/office/drawing/2014/main" id="{FD2F5DD9-1D2A-E4A5-CB4A-00D1FDF7C6CD}"/>
                  </a:ext>
                </a:extLst>
              </p:cNvPr>
              <p:cNvSpPr>
                <a:spLocks noRot="1" noChangeAspect="1" noMove="1" noResize="1" noEditPoints="1" noAdjustHandles="1" noChangeArrowheads="1" noChangeShapeType="1" noTextEdit="1"/>
              </p:cNvSpPr>
              <p:nvPr/>
            </p:nvSpPr>
            <p:spPr>
              <a:xfrm>
                <a:off x="710215" y="1705048"/>
                <a:ext cx="7703740" cy="4540795"/>
              </a:xfrm>
              <a:prstGeom prst="rect">
                <a:avLst/>
              </a:prstGeom>
              <a:blipFill>
                <a:blip r:embed="rId3"/>
                <a:stretch>
                  <a:fillRect l="-16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14680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91158B7-5626-3A28-8545-EF6A244B5ADC}"/>
              </a:ext>
            </a:extLst>
          </p:cNvPr>
          <p:cNvSpPr/>
          <p:nvPr/>
        </p:nvSpPr>
        <p:spPr>
          <a:xfrm>
            <a:off x="312008" y="1005213"/>
            <a:ext cx="5351373" cy="5277855"/>
          </a:xfrm>
          <a:prstGeom prst="rect">
            <a:avLst/>
          </a:prstGeom>
        </p:spPr>
        <p:txBody>
          <a:bodyPr wrap="square">
            <a:spAutoFit/>
          </a:bodyPr>
          <a:lstStyle/>
          <a:p>
            <a:pPr marL="342900" indent="-342900">
              <a:lnSpc>
                <a:spcPct val="130000"/>
              </a:lnSpc>
              <a:buClr>
                <a:srgbClr val="C00000"/>
              </a:buClr>
              <a:buFont typeface="Wingdings" panose="05000000000000000000" pitchFamily="2" charset="2"/>
              <a:buChar char="Ø"/>
            </a:pPr>
            <a:r>
              <a:rPr lang="zh-CN" altLang="en-US" sz="2800" dirty="0">
                <a:solidFill>
                  <a:srgbClr val="C00000"/>
                </a:solidFill>
                <a:latin typeface="宋体" panose="02010600030101010101" pitchFamily="2" charset="-122"/>
              </a:rPr>
              <a:t>蚁群算法求解</a:t>
            </a:r>
            <a:r>
              <a:rPr lang="en-US" altLang="zh-CN" sz="2800" dirty="0">
                <a:solidFill>
                  <a:srgbClr val="C00000"/>
                </a:solidFill>
                <a:latin typeface="宋体" panose="02010600030101010101" pitchFamily="2" charset="-122"/>
              </a:rPr>
              <a:t>TSP</a:t>
            </a:r>
            <a:r>
              <a:rPr lang="zh-CN" altLang="en-US" sz="2800" dirty="0">
                <a:solidFill>
                  <a:srgbClr val="C00000"/>
                </a:solidFill>
                <a:latin typeface="宋体" panose="02010600030101010101" pitchFamily="2" charset="-122"/>
              </a:rPr>
              <a:t>问题算法流程</a:t>
            </a:r>
            <a:endParaRPr lang="en-US" altLang="zh-CN" sz="2800" dirty="0">
              <a:solidFill>
                <a:srgbClr val="C00000"/>
              </a:solidFill>
              <a:latin typeface="宋体" panose="02010600030101010101" pitchFamily="2" charset="-122"/>
            </a:endParaRPr>
          </a:p>
          <a:p>
            <a:pPr>
              <a:lnSpc>
                <a:spcPct val="130000"/>
              </a:lnSpc>
              <a:buClr>
                <a:srgbClr val="C00000"/>
              </a:buClr>
            </a:pPr>
            <a:r>
              <a:rPr lang="zh-CN" altLang="en-US" sz="2600" dirty="0"/>
              <a:t>（</a:t>
            </a:r>
            <a:r>
              <a:rPr lang="en-US" altLang="zh-CN" sz="2600" dirty="0"/>
              <a:t>1</a:t>
            </a:r>
            <a:r>
              <a:rPr lang="zh-CN" altLang="en-US" sz="2600" dirty="0"/>
              <a:t>）初始化：蚁群规模、信息素因子、启发函数因子、信息素挥发因子、信息素常数、最大迭代次数等；</a:t>
            </a:r>
            <a:endParaRPr lang="en-US" altLang="zh-CN" sz="2600" dirty="0"/>
          </a:p>
          <a:p>
            <a:pPr>
              <a:lnSpc>
                <a:spcPct val="130000"/>
              </a:lnSpc>
              <a:buClr>
                <a:srgbClr val="C00000"/>
              </a:buClr>
            </a:pPr>
            <a:r>
              <a:rPr lang="zh-CN" altLang="en-US" sz="2600" dirty="0"/>
              <a:t>（</a:t>
            </a:r>
            <a:r>
              <a:rPr lang="en-US" altLang="zh-CN" sz="2600" dirty="0"/>
              <a:t>2</a:t>
            </a:r>
            <a:r>
              <a:rPr lang="zh-CN" altLang="en-US" sz="2600" dirty="0"/>
              <a:t>）随机将蚂蚁放置不同出发点，计算每只蚂蚁下一个访问城市，直至所有蚂蚁访问完所有城市；</a:t>
            </a:r>
            <a:endParaRPr lang="en-US" altLang="zh-CN" sz="2600" dirty="0"/>
          </a:p>
          <a:p>
            <a:pPr>
              <a:lnSpc>
                <a:spcPct val="130000"/>
              </a:lnSpc>
              <a:buClr>
                <a:srgbClr val="C00000"/>
              </a:buClr>
            </a:pPr>
            <a:r>
              <a:rPr lang="zh-CN" altLang="en-US" sz="2600" dirty="0"/>
              <a:t>（</a:t>
            </a:r>
            <a:r>
              <a:rPr lang="en-US" altLang="zh-CN" sz="2600" dirty="0"/>
              <a:t>3</a:t>
            </a:r>
            <a:r>
              <a:rPr lang="zh-CN" altLang="en-US" sz="2600" dirty="0"/>
              <a:t>）计算每只蚂蚁经过的路径长度</a:t>
            </a:r>
            <a:r>
              <a:rPr lang="en-US" altLang="zh-CN" sz="2600" i="1" dirty="0"/>
              <a:t>L</a:t>
            </a:r>
            <a:r>
              <a:rPr lang="en-US" altLang="zh-CN" sz="2600" i="1" baseline="-25000" dirty="0"/>
              <a:t>k</a:t>
            </a:r>
            <a:r>
              <a:rPr lang="zh-CN" altLang="en-US" sz="2600" dirty="0"/>
              <a:t>，记录当前迭代次数中的最优解，更新各个城市路径上的信息素浓度；</a:t>
            </a:r>
            <a:endParaRPr lang="en-US" altLang="zh-CN" sz="2600" dirty="0"/>
          </a:p>
        </p:txBody>
      </p:sp>
      <p:sp>
        <p:nvSpPr>
          <p:cNvPr id="9" name="Rectangle 2">
            <a:extLst>
              <a:ext uri="{FF2B5EF4-FFF2-40B4-BE49-F238E27FC236}">
                <a16:creationId xmlns:a16="http://schemas.microsoft.com/office/drawing/2014/main" id="{258DB35C-9A5F-4CB2-D20A-8C3EF466382B}"/>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蚁群算法求解旅行商问题</a:t>
            </a:r>
            <a:endParaRPr lang="en-US" altLang="zh-CN" sz="4400" dirty="0">
              <a:latin typeface="方正姚体" panose="02010601030101010101" pitchFamily="2" charset="-122"/>
              <a:ea typeface="方正姚体" panose="02010601030101010101" pitchFamily="2" charset="-122"/>
              <a:cs typeface="+mn-ea"/>
            </a:endParaRPr>
          </a:p>
        </p:txBody>
      </p:sp>
      <p:pic>
        <p:nvPicPr>
          <p:cNvPr id="3" name="图片 2">
            <a:extLst>
              <a:ext uri="{FF2B5EF4-FFF2-40B4-BE49-F238E27FC236}">
                <a16:creationId xmlns:a16="http://schemas.microsoft.com/office/drawing/2014/main" id="{663EE10B-8D73-1C9D-B617-F8BA9BE7C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1599" y="1049457"/>
            <a:ext cx="3340672" cy="5247624"/>
          </a:xfrm>
          <a:prstGeom prst="rect">
            <a:avLst/>
          </a:prstGeom>
        </p:spPr>
      </p:pic>
    </p:spTree>
    <p:extLst>
      <p:ext uri="{BB962C8B-B14F-4D97-AF65-F5344CB8AC3E}">
        <p14:creationId xmlns:p14="http://schemas.microsoft.com/office/powerpoint/2010/main" val="1616614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91158B7-5626-3A28-8545-EF6A244B5ADC}"/>
              </a:ext>
            </a:extLst>
          </p:cNvPr>
          <p:cNvSpPr/>
          <p:nvPr/>
        </p:nvSpPr>
        <p:spPr>
          <a:xfrm>
            <a:off x="312008" y="1005213"/>
            <a:ext cx="5402992" cy="3953133"/>
          </a:xfrm>
          <a:prstGeom prst="rect">
            <a:avLst/>
          </a:prstGeom>
        </p:spPr>
        <p:txBody>
          <a:bodyPr wrap="square">
            <a:spAutoFit/>
          </a:bodyPr>
          <a:lstStyle/>
          <a:p>
            <a:pPr marL="265113" indent="-265113">
              <a:lnSpc>
                <a:spcPct val="130000"/>
              </a:lnSpc>
              <a:buClr>
                <a:srgbClr val="C00000"/>
              </a:buClr>
              <a:buFont typeface="Wingdings" panose="05000000000000000000" pitchFamily="2" charset="2"/>
              <a:buChar char="Ø"/>
            </a:pPr>
            <a:r>
              <a:rPr lang="zh-CN" altLang="en-US" sz="2800" dirty="0">
                <a:solidFill>
                  <a:srgbClr val="C00000"/>
                </a:solidFill>
              </a:rPr>
              <a:t>蚁群算法求解</a:t>
            </a:r>
            <a:r>
              <a:rPr lang="en-US" altLang="zh-CN" sz="2800" dirty="0">
                <a:solidFill>
                  <a:srgbClr val="C00000"/>
                </a:solidFill>
              </a:rPr>
              <a:t>TSP</a:t>
            </a:r>
            <a:r>
              <a:rPr lang="zh-CN" altLang="en-US" sz="2800" dirty="0">
                <a:solidFill>
                  <a:srgbClr val="C00000"/>
                </a:solidFill>
              </a:rPr>
              <a:t>问题算法流程</a:t>
            </a:r>
            <a:endParaRPr lang="en-US" altLang="zh-CN" sz="2800" dirty="0">
              <a:solidFill>
                <a:srgbClr val="C00000"/>
              </a:solidFill>
            </a:endParaRPr>
          </a:p>
          <a:p>
            <a:pPr>
              <a:lnSpc>
                <a:spcPct val="130000"/>
              </a:lnSpc>
              <a:buClr>
                <a:srgbClr val="C00000"/>
              </a:buClr>
            </a:pPr>
            <a:r>
              <a:rPr lang="zh-CN" altLang="en-US" sz="2800" dirty="0"/>
              <a:t>（</a:t>
            </a:r>
            <a:r>
              <a:rPr lang="en-US" altLang="zh-CN" sz="2800" dirty="0"/>
              <a:t>4</a:t>
            </a:r>
            <a:r>
              <a:rPr lang="zh-CN" altLang="en-US" sz="2800" dirty="0"/>
              <a:t>）判断是否到达最大迭代次数，若是，则终止程序，否则返回步骤（</a:t>
            </a:r>
            <a:r>
              <a:rPr lang="en-US" altLang="zh-CN" sz="2800" dirty="0"/>
              <a:t>2</a:t>
            </a:r>
            <a:r>
              <a:rPr lang="zh-CN" altLang="en-US" sz="2800" dirty="0"/>
              <a:t>）；</a:t>
            </a:r>
            <a:endParaRPr lang="en-US" altLang="zh-CN" sz="2800" dirty="0"/>
          </a:p>
          <a:p>
            <a:pPr>
              <a:lnSpc>
                <a:spcPct val="130000"/>
              </a:lnSpc>
              <a:buClr>
                <a:srgbClr val="C00000"/>
              </a:buClr>
            </a:pPr>
            <a:r>
              <a:rPr lang="zh-CN" altLang="en-US" sz="2800" dirty="0"/>
              <a:t>（</a:t>
            </a:r>
            <a:r>
              <a:rPr lang="en-US" altLang="zh-CN" sz="2800" dirty="0"/>
              <a:t>5</a:t>
            </a:r>
            <a:r>
              <a:rPr lang="zh-CN" altLang="en-US" sz="2800" dirty="0"/>
              <a:t>）输出程序结果，并根据需要输出程序寻优过程中的相关指标，如运行时间、收敛迭代次数等。</a:t>
            </a:r>
            <a:endParaRPr lang="en-US" altLang="zh-CN" sz="2800" dirty="0"/>
          </a:p>
        </p:txBody>
      </p:sp>
      <p:sp>
        <p:nvSpPr>
          <p:cNvPr id="9" name="Rectangle 2">
            <a:extLst>
              <a:ext uri="{FF2B5EF4-FFF2-40B4-BE49-F238E27FC236}">
                <a16:creationId xmlns:a16="http://schemas.microsoft.com/office/drawing/2014/main" id="{258DB35C-9A5F-4CB2-D20A-8C3EF466382B}"/>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蚁群算法求解旅行商问题</a:t>
            </a:r>
            <a:endParaRPr lang="en-US" altLang="zh-CN" sz="4400" dirty="0">
              <a:latin typeface="方正姚体" panose="02010601030101010101" pitchFamily="2" charset="-122"/>
              <a:ea typeface="方正姚体" panose="02010601030101010101" pitchFamily="2" charset="-122"/>
              <a:cs typeface="+mn-ea"/>
            </a:endParaRPr>
          </a:p>
        </p:txBody>
      </p:sp>
      <p:pic>
        <p:nvPicPr>
          <p:cNvPr id="3" name="图片 2">
            <a:extLst>
              <a:ext uri="{FF2B5EF4-FFF2-40B4-BE49-F238E27FC236}">
                <a16:creationId xmlns:a16="http://schemas.microsoft.com/office/drawing/2014/main" id="{663EE10B-8D73-1C9D-B617-F8BA9BE7CF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1599" y="1049457"/>
            <a:ext cx="3340672" cy="5247624"/>
          </a:xfrm>
          <a:prstGeom prst="rect">
            <a:avLst/>
          </a:prstGeom>
        </p:spPr>
      </p:pic>
    </p:spTree>
    <p:extLst>
      <p:ext uri="{BB962C8B-B14F-4D97-AF65-F5344CB8AC3E}">
        <p14:creationId xmlns:p14="http://schemas.microsoft.com/office/powerpoint/2010/main" val="8630622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75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91158B7-5626-3A28-8545-EF6A244B5ADC}"/>
              </a:ext>
            </a:extLst>
          </p:cNvPr>
          <p:cNvSpPr/>
          <p:nvPr/>
        </p:nvSpPr>
        <p:spPr>
          <a:xfrm>
            <a:off x="312007" y="1005213"/>
            <a:ext cx="8330547" cy="5077800"/>
          </a:xfrm>
          <a:prstGeom prst="rect">
            <a:avLst/>
          </a:prstGeom>
        </p:spPr>
        <p:txBody>
          <a:bodyPr wrap="square">
            <a:spAutoFit/>
          </a:bodyPr>
          <a:lstStyle/>
          <a:p>
            <a:pPr marL="449263" indent="-449263">
              <a:lnSpc>
                <a:spcPct val="130000"/>
              </a:lnSpc>
              <a:buClr>
                <a:srgbClr val="C00000"/>
              </a:buClr>
              <a:buFont typeface="Wingdings" panose="05000000000000000000" pitchFamily="2" charset="2"/>
              <a:buChar char="Ø"/>
            </a:pPr>
            <a:r>
              <a:rPr lang="zh-CN" altLang="en-US" sz="2800" dirty="0">
                <a:solidFill>
                  <a:srgbClr val="C00000"/>
                </a:solidFill>
              </a:rPr>
              <a:t>蚁群算法求解</a:t>
            </a:r>
            <a:r>
              <a:rPr lang="en-US" altLang="zh-CN" sz="2800" dirty="0">
                <a:solidFill>
                  <a:srgbClr val="C00000"/>
                </a:solidFill>
              </a:rPr>
              <a:t>TSP</a:t>
            </a:r>
            <a:r>
              <a:rPr lang="zh-CN" altLang="en-US" sz="2800" dirty="0">
                <a:solidFill>
                  <a:srgbClr val="C00000"/>
                </a:solidFill>
              </a:rPr>
              <a:t>问题算法流程</a:t>
            </a:r>
            <a:endParaRPr lang="en-US" altLang="zh-CN" sz="2800" dirty="0">
              <a:solidFill>
                <a:srgbClr val="C00000"/>
              </a:solidFill>
            </a:endParaRPr>
          </a:p>
          <a:p>
            <a:pPr indent="449263">
              <a:lnSpc>
                <a:spcPct val="130000"/>
              </a:lnSpc>
              <a:buClr>
                <a:srgbClr val="C00000"/>
              </a:buClr>
            </a:pPr>
            <a:r>
              <a:rPr lang="zh-CN" altLang="en-US" sz="2800" dirty="0"/>
              <a:t>有</a:t>
            </a:r>
            <a:r>
              <a:rPr lang="en-US" altLang="zh-CN" sz="2800" dirty="0"/>
              <a:t>31</a:t>
            </a:r>
            <a:r>
              <a:rPr lang="zh-CN" altLang="en-US" sz="2800" dirty="0"/>
              <a:t>个城市的位置坐标，用粒子群算法求解经过每个城市一次、回到出发地的最短路径。</a:t>
            </a:r>
            <a:endParaRPr lang="en-US" altLang="zh-CN" sz="2800" dirty="0"/>
          </a:p>
          <a:p>
            <a:pPr indent="449263">
              <a:lnSpc>
                <a:spcPct val="130000"/>
              </a:lnSpc>
              <a:buClr>
                <a:srgbClr val="C00000"/>
              </a:buClr>
            </a:pPr>
            <a:r>
              <a:rPr lang="zh-CN" altLang="en-US" sz="2800" dirty="0"/>
              <a:t>求解结果如下：</a:t>
            </a:r>
            <a:endParaRPr lang="en-US" altLang="zh-CN" sz="2800" dirty="0"/>
          </a:p>
          <a:p>
            <a:pPr indent="449263">
              <a:lnSpc>
                <a:spcPct val="130000"/>
              </a:lnSpc>
              <a:buClr>
                <a:srgbClr val="C00000"/>
              </a:buClr>
            </a:pPr>
            <a:r>
              <a:rPr lang="zh-CN" altLang="en-US" sz="2800" dirty="0"/>
              <a:t>最短距离：</a:t>
            </a:r>
            <a:r>
              <a:rPr lang="en-US" altLang="zh-CN" sz="2800" dirty="0"/>
              <a:t>15601.9195</a:t>
            </a:r>
          </a:p>
          <a:p>
            <a:pPr indent="449263">
              <a:lnSpc>
                <a:spcPct val="130000"/>
              </a:lnSpc>
              <a:buClr>
                <a:srgbClr val="C00000"/>
              </a:buClr>
            </a:pPr>
            <a:r>
              <a:rPr lang="zh-CN" altLang="en-US" sz="2800" dirty="0"/>
              <a:t>最短路径：</a:t>
            </a:r>
            <a:r>
              <a:rPr lang="en-US" altLang="zh-CN" sz="2800" dirty="0"/>
              <a:t>14→12 →13 →11 →23 →16 →5 →6 →7 →2 →4 →8 →9 →10 →3 →18 →17 →19 →24 →25 →20 →21 →22 →26 →28 →27 →30 →31 →29 →1 →15 →14</a:t>
            </a:r>
          </a:p>
        </p:txBody>
      </p:sp>
      <p:sp>
        <p:nvSpPr>
          <p:cNvPr id="9" name="Rectangle 2">
            <a:extLst>
              <a:ext uri="{FF2B5EF4-FFF2-40B4-BE49-F238E27FC236}">
                <a16:creationId xmlns:a16="http://schemas.microsoft.com/office/drawing/2014/main" id="{258DB35C-9A5F-4CB2-D20A-8C3EF466382B}"/>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蚁群算法求解旅行商问题</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36126025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75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750"/>
                                        <p:tgtEl>
                                          <p:spTgt spid="7">
                                            <p:txEl>
                                              <p:pRg st="2" end="2"/>
                                            </p:txEl>
                                          </p:spTgt>
                                        </p:tgtEl>
                                      </p:cBhvr>
                                    </p:animEffect>
                                  </p:childTnLst>
                                </p:cTn>
                              </p:par>
                            </p:childTnLst>
                          </p:cTn>
                        </p:par>
                        <p:par>
                          <p:cTn id="13" fill="hold">
                            <p:stCondLst>
                              <p:cond delay="750"/>
                            </p:stCondLst>
                            <p:childTnLst>
                              <p:par>
                                <p:cTn id="14" presetID="10" presetClass="entr" presetSubtype="0" fill="hold" nodeType="afterEffect">
                                  <p:stCondLst>
                                    <p:cond delay="50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750"/>
                                        <p:tgtEl>
                                          <p:spTgt spid="7">
                                            <p:txEl>
                                              <p:pRg st="3" end="3"/>
                                            </p:txEl>
                                          </p:spTgt>
                                        </p:tgtEl>
                                      </p:cBhvr>
                                    </p:animEffect>
                                  </p:childTnLst>
                                </p:cTn>
                              </p:par>
                            </p:childTnLst>
                          </p:cTn>
                        </p:par>
                        <p:par>
                          <p:cTn id="17" fill="hold">
                            <p:stCondLst>
                              <p:cond delay="2000"/>
                            </p:stCondLst>
                            <p:childTnLst>
                              <p:par>
                                <p:cTn id="18" presetID="10" presetClass="entr" presetSubtype="0" fill="hold" nodeType="afterEffect">
                                  <p:stCondLst>
                                    <p:cond delay="50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75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91158B7-5626-3A28-8545-EF6A244B5ADC}"/>
              </a:ext>
            </a:extLst>
          </p:cNvPr>
          <p:cNvSpPr/>
          <p:nvPr/>
        </p:nvSpPr>
        <p:spPr>
          <a:xfrm>
            <a:off x="312007" y="1005213"/>
            <a:ext cx="8330547" cy="592213"/>
          </a:xfrm>
          <a:prstGeom prst="rect">
            <a:avLst/>
          </a:prstGeom>
        </p:spPr>
        <p:txBody>
          <a:bodyPr wrap="square">
            <a:spAutoFit/>
          </a:bodyPr>
          <a:lstStyle/>
          <a:p>
            <a:pPr marL="449263" indent="-449263">
              <a:lnSpc>
                <a:spcPct val="130000"/>
              </a:lnSpc>
              <a:buClr>
                <a:srgbClr val="C00000"/>
              </a:buClr>
              <a:buFont typeface="Wingdings" panose="05000000000000000000" pitchFamily="2" charset="2"/>
              <a:buChar char="Ø"/>
            </a:pPr>
            <a:r>
              <a:rPr lang="zh-CN" altLang="en-US" sz="2800" dirty="0">
                <a:solidFill>
                  <a:srgbClr val="C00000"/>
                </a:solidFill>
              </a:rPr>
              <a:t>蚁群算法求解</a:t>
            </a:r>
            <a:r>
              <a:rPr lang="en-US" altLang="zh-CN" sz="2800" dirty="0">
                <a:solidFill>
                  <a:srgbClr val="C00000"/>
                </a:solidFill>
              </a:rPr>
              <a:t>TSP</a:t>
            </a:r>
            <a:r>
              <a:rPr lang="zh-CN" altLang="en-US" sz="2800" dirty="0">
                <a:solidFill>
                  <a:srgbClr val="C00000"/>
                </a:solidFill>
              </a:rPr>
              <a:t>问题算法流程</a:t>
            </a:r>
            <a:endParaRPr lang="en-US" altLang="zh-CN" sz="2800" dirty="0">
              <a:solidFill>
                <a:srgbClr val="C00000"/>
              </a:solidFill>
            </a:endParaRPr>
          </a:p>
        </p:txBody>
      </p:sp>
      <p:sp>
        <p:nvSpPr>
          <p:cNvPr id="9" name="Rectangle 2">
            <a:extLst>
              <a:ext uri="{FF2B5EF4-FFF2-40B4-BE49-F238E27FC236}">
                <a16:creationId xmlns:a16="http://schemas.microsoft.com/office/drawing/2014/main" id="{258DB35C-9A5F-4CB2-D20A-8C3EF466382B}"/>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蚁群算法求解旅行商问题</a:t>
            </a:r>
            <a:endParaRPr lang="en-US" altLang="zh-CN" sz="4400" dirty="0">
              <a:latin typeface="方正姚体" panose="02010601030101010101" pitchFamily="2" charset="-122"/>
              <a:ea typeface="方正姚体" panose="02010601030101010101" pitchFamily="2" charset="-122"/>
              <a:cs typeface="+mn-ea"/>
            </a:endParaRPr>
          </a:p>
        </p:txBody>
      </p:sp>
      <p:pic>
        <p:nvPicPr>
          <p:cNvPr id="3" name="图片 2">
            <a:extLst>
              <a:ext uri="{FF2B5EF4-FFF2-40B4-BE49-F238E27FC236}">
                <a16:creationId xmlns:a16="http://schemas.microsoft.com/office/drawing/2014/main" id="{BBB30A2E-BECD-D08F-1A4E-D38B65C722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906" y="1597426"/>
            <a:ext cx="7026188" cy="4897950"/>
          </a:xfrm>
          <a:prstGeom prst="rect">
            <a:avLst/>
          </a:prstGeom>
        </p:spPr>
      </p:pic>
    </p:spTree>
    <p:extLst>
      <p:ext uri="{BB962C8B-B14F-4D97-AF65-F5344CB8AC3E}">
        <p14:creationId xmlns:p14="http://schemas.microsoft.com/office/powerpoint/2010/main" val="33585900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a:xfrm>
            <a:off x="446139" y="1023170"/>
            <a:ext cx="8122674" cy="5289139"/>
          </a:xfrm>
          <a:prstGeom prst="rect">
            <a:avLst/>
          </a:prstGeom>
        </p:spPr>
        <p:txBody>
          <a:bodyPr vert="horz" lIns="68580" tIns="34290" rIns="68580" bIns="34290" rtlCol="0">
            <a:noAutofit/>
          </a:bodyPr>
          <a:lstStyle/>
          <a:p>
            <a:pPr marL="449263" indent="-449263">
              <a:lnSpc>
                <a:spcPct val="150000"/>
              </a:lnSpc>
              <a:buFont typeface="Wingdings" panose="05000000000000000000" pitchFamily="2" charset="2"/>
              <a:buChar char="Ø"/>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遗传算法启蒙阶段</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685800" lvl="1" indent="-342900" algn="just">
              <a:lnSpc>
                <a:spcPct val="150000"/>
              </a:lnSpc>
              <a:buFont typeface="Arial" panose="020B0604020202020204" pitchFamily="34" charset="0"/>
              <a:buChar char="•"/>
              <a:defRP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年代，生物学家开始研究运用数字计算机模拟生物自然进化过程；</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685800" lvl="1" indent="-342900" algn="just">
              <a:lnSpc>
                <a:spcPct val="150000"/>
              </a:lnSpc>
              <a:buFont typeface="Arial" panose="020B0604020202020204" pitchFamily="34" charset="0"/>
              <a:buChar char="•"/>
              <a:defRP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1963</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a:t>
            </a:r>
            <a:r>
              <a:rPr lang="en" altLang="zh-CN" sz="2800" dirty="0">
                <a:latin typeface="Times New Roman" panose="02020603050405020304" pitchFamily="18" charset="0"/>
                <a:ea typeface="黑体" panose="02010609060101010101" pitchFamily="49" charset="-122"/>
                <a:cs typeface="Times New Roman" panose="02020603050405020304" pitchFamily="18" charset="0"/>
              </a:rPr>
              <a:t>I. </a:t>
            </a:r>
            <a:r>
              <a:rPr lang="en" altLang="zh-CN" sz="2800" dirty="0" err="1">
                <a:latin typeface="Times New Roman" panose="02020603050405020304" pitchFamily="18" charset="0"/>
                <a:ea typeface="黑体" panose="02010609060101010101" pitchFamily="49" charset="-122"/>
                <a:cs typeface="Times New Roman" panose="02020603050405020304" pitchFamily="18" charset="0"/>
              </a:rPr>
              <a:t>Rechenberg</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和</a:t>
            </a:r>
            <a:r>
              <a:rPr lang="en" altLang="zh-CN" sz="2800" dirty="0">
                <a:latin typeface="Times New Roman" panose="02020603050405020304" pitchFamily="18" charset="0"/>
                <a:ea typeface="黑体" panose="02010609060101010101" pitchFamily="49" charset="-122"/>
                <a:cs typeface="Times New Roman" panose="02020603050405020304" pitchFamily="18" charset="0"/>
              </a:rPr>
              <a:t>H. P. </a:t>
            </a:r>
            <a:r>
              <a:rPr lang="en" altLang="zh-CN" sz="2800" dirty="0" err="1">
                <a:latin typeface="Times New Roman" panose="02020603050405020304" pitchFamily="18" charset="0"/>
                <a:ea typeface="黑体" panose="02010609060101010101" pitchFamily="49" charset="-122"/>
                <a:cs typeface="Times New Roman" panose="02020603050405020304" pitchFamily="18" charset="0"/>
              </a:rPr>
              <a:t>Schwefel</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在风洞实验中，产生进化策略的初步思想；</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685800" lvl="1" indent="-342900" algn="just">
              <a:lnSpc>
                <a:spcPct val="150000"/>
              </a:lnSpc>
              <a:buFont typeface="Arial" panose="020B0604020202020204" pitchFamily="34" charset="0"/>
              <a:buChar char="•"/>
              <a:defRP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年代，</a:t>
            </a:r>
            <a:r>
              <a:rPr lang="en" altLang="zh-CN" sz="2800" dirty="0">
                <a:latin typeface="Times New Roman" panose="02020603050405020304" pitchFamily="18" charset="0"/>
                <a:ea typeface="黑体" panose="02010609060101010101" pitchFamily="49" charset="-122"/>
                <a:cs typeface="Times New Roman" panose="02020603050405020304" pitchFamily="18" charset="0"/>
              </a:rPr>
              <a:t>L. J. Fogel</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提出进化规划的思想 ，并在</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基于模拟进化的人工智能</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中系统阐述了进化规划的思想。</a:t>
            </a:r>
            <a:endParaRPr lang="en-US" altLang="zh-CN" sz="2800" b="1" dirty="0">
              <a:latin typeface="华文宋体" panose="02010600040101010101" pitchFamily="2" charset="-122"/>
              <a:ea typeface="华文宋体" panose="02010600040101010101" pitchFamily="2" charset="-122"/>
            </a:endParaRPr>
          </a:p>
          <a:p>
            <a:pPr marL="342900" indent="-342900">
              <a:lnSpc>
                <a:spcPct val="150000"/>
              </a:lnSpc>
              <a:buFont typeface="Wingdings" panose="05000000000000000000" pitchFamily="2" charset="2"/>
              <a:buChar char="Ø"/>
              <a:defRPr/>
            </a:pPr>
            <a:endParaRPr lang="zh-CN" altLang="en-US" sz="2800" b="1" dirty="0">
              <a:latin typeface="华文宋体" panose="02010600040101010101" pitchFamily="2" charset="-122"/>
              <a:ea typeface="华文宋体" panose="02010600040101010101" pitchFamily="2" charset="-122"/>
            </a:endParaRPr>
          </a:p>
        </p:txBody>
      </p:sp>
      <p:sp>
        <p:nvSpPr>
          <p:cNvPr id="5" name="Rectangle 2">
            <a:extLst>
              <a:ext uri="{FF2B5EF4-FFF2-40B4-BE49-F238E27FC236}">
                <a16:creationId xmlns:a16="http://schemas.microsoft.com/office/drawing/2014/main" id="{769DE34C-A2F2-694E-3D6F-247D435C0D3F}"/>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遗传算法的产生与发展</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40349113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5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258DB35C-9A5F-4CB2-D20A-8C3EF466382B}"/>
              </a:ext>
            </a:extLst>
          </p:cNvPr>
          <p:cNvSpPr txBox="1">
            <a:spLocks noChangeArrowheads="1"/>
          </p:cNvSpPr>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defRPr/>
            </a:pPr>
            <a:r>
              <a:rPr lang="zh-CN" altLang="en-US" sz="4400" dirty="0">
                <a:latin typeface="方正姚体" panose="02010601030101010101" pitchFamily="2" charset="-122"/>
                <a:ea typeface="方正姚体" panose="02010601030101010101" pitchFamily="2" charset="-122"/>
                <a:cs typeface="+mn-ea"/>
              </a:rPr>
              <a:t>蚁群算法求解旅行商问题</a:t>
            </a:r>
            <a:endParaRPr lang="en-US" altLang="zh-CN" sz="4400" dirty="0">
              <a:latin typeface="方正姚体" panose="02010601030101010101" pitchFamily="2" charset="-122"/>
              <a:ea typeface="方正姚体" panose="02010601030101010101" pitchFamily="2" charset="-122"/>
              <a:cs typeface="+mn-ea"/>
            </a:endParaRPr>
          </a:p>
        </p:txBody>
      </p:sp>
      <p:pic>
        <p:nvPicPr>
          <p:cNvPr id="4" name="图片 3">
            <a:extLst>
              <a:ext uri="{FF2B5EF4-FFF2-40B4-BE49-F238E27FC236}">
                <a16:creationId xmlns:a16="http://schemas.microsoft.com/office/drawing/2014/main" id="{B6BDD9BF-3C03-6D9D-5C93-38B4EDDD99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609" y="1085351"/>
            <a:ext cx="4076679" cy="5316794"/>
          </a:xfrm>
          <a:prstGeom prst="rect">
            <a:avLst/>
          </a:prstGeom>
        </p:spPr>
      </p:pic>
      <p:pic>
        <p:nvPicPr>
          <p:cNvPr id="6" name="图片 5">
            <a:extLst>
              <a:ext uri="{FF2B5EF4-FFF2-40B4-BE49-F238E27FC236}">
                <a16:creationId xmlns:a16="http://schemas.microsoft.com/office/drawing/2014/main" id="{9B5F6A16-B65E-0952-E58F-C7B711EC51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0673" y="1085351"/>
            <a:ext cx="3208069" cy="5301534"/>
          </a:xfrm>
          <a:prstGeom prst="rect">
            <a:avLst/>
          </a:prstGeom>
        </p:spPr>
      </p:pic>
      <p:pic>
        <p:nvPicPr>
          <p:cNvPr id="10" name="图片 9">
            <a:extLst>
              <a:ext uri="{FF2B5EF4-FFF2-40B4-BE49-F238E27FC236}">
                <a16:creationId xmlns:a16="http://schemas.microsoft.com/office/drawing/2014/main" id="{AC85B329-8E06-D71A-4E68-5D4421BCC4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1085351"/>
            <a:ext cx="4023795" cy="5292165"/>
          </a:xfrm>
          <a:prstGeom prst="rect">
            <a:avLst/>
          </a:prstGeom>
        </p:spPr>
      </p:pic>
    </p:spTree>
    <p:extLst>
      <p:ext uri="{BB962C8B-B14F-4D97-AF65-F5344CB8AC3E}">
        <p14:creationId xmlns:p14="http://schemas.microsoft.com/office/powerpoint/2010/main" val="20384545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5D2A7231-AFDD-6EDD-AE1F-F4A022B6CCC4}"/>
              </a:ext>
            </a:extLst>
          </p:cNvPr>
          <p:cNvSpPr txBox="1"/>
          <p:nvPr/>
        </p:nvSpPr>
        <p:spPr>
          <a:xfrm>
            <a:off x="446139" y="1023170"/>
            <a:ext cx="8122674" cy="5289139"/>
          </a:xfrm>
          <a:prstGeom prst="rect">
            <a:avLst/>
          </a:prstGeom>
        </p:spPr>
        <p:txBody>
          <a:bodyPr vert="horz" lIns="68580" tIns="34290" rIns="68580" bIns="34290" rtlCol="0">
            <a:noAutofit/>
          </a:bodyPr>
          <a:lstStyle/>
          <a:p>
            <a:pPr marL="449263" indent="-449263">
              <a:lnSpc>
                <a:spcPct val="150000"/>
              </a:lnSpc>
              <a:buFont typeface="Wingdings" panose="05000000000000000000" pitchFamily="2" charset="2"/>
              <a:buChar char="Ø"/>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遗传算法产生阶段</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685800" lvl="1" indent="-342900" algn="just">
              <a:lnSpc>
                <a:spcPct val="150000"/>
              </a:lnSpc>
              <a:buFont typeface="Arial" panose="020B0604020202020204" pitchFamily="34" charset="0"/>
              <a:buChar char="•"/>
              <a:defRP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年代中期，将自然遗传的基本原理用于自然和人工系统的自适应行为研究和串编码技术；</a:t>
            </a:r>
          </a:p>
          <a:p>
            <a:pPr marL="685800" lvl="1" indent="-342900" algn="just">
              <a:lnSpc>
                <a:spcPct val="150000"/>
              </a:lnSpc>
              <a:buFont typeface="Arial" panose="020B0604020202020204" pitchFamily="34" charset="0"/>
              <a:buChar char="•"/>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1967</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年，博士论文中首次提出“遗传算法</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(Genetic Algorithms)”</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一词； </a:t>
            </a:r>
          </a:p>
          <a:p>
            <a:pPr marL="685800" lvl="1" indent="-342900" algn="just">
              <a:lnSpc>
                <a:spcPct val="150000"/>
              </a:lnSpc>
              <a:buFont typeface="Arial" panose="020B0604020202020204" pitchFamily="34" charset="0"/>
              <a:buChar char="•"/>
              <a:defRP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1975</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年，出版了著名的“</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Adaptation in Natural and Artificial Systems”</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，标志遗传算法的诞生。 </a:t>
            </a:r>
          </a:p>
        </p:txBody>
      </p:sp>
      <p:sp>
        <p:nvSpPr>
          <p:cNvPr id="5" name="Rectangle 2">
            <a:extLst>
              <a:ext uri="{FF2B5EF4-FFF2-40B4-BE49-F238E27FC236}">
                <a16:creationId xmlns:a16="http://schemas.microsoft.com/office/drawing/2014/main" id="{A403AF15-89DD-0EAF-8AA9-C352B81867E0}"/>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遗传算法的产生与发展</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26733622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5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22CB6EC4-CD02-5844-56FC-EB82B8C961B2}"/>
              </a:ext>
            </a:extLst>
          </p:cNvPr>
          <p:cNvSpPr txBox="1"/>
          <p:nvPr/>
        </p:nvSpPr>
        <p:spPr>
          <a:xfrm>
            <a:off x="446139" y="1023170"/>
            <a:ext cx="8122674" cy="5289139"/>
          </a:xfrm>
          <a:prstGeom prst="rect">
            <a:avLst/>
          </a:prstGeom>
        </p:spPr>
        <p:txBody>
          <a:bodyPr vert="horz" lIns="68580" tIns="34290" rIns="68580" bIns="34290" rtlCol="0">
            <a:noAutofit/>
          </a:bodyPr>
          <a:lstStyle/>
          <a:p>
            <a:pPr marL="449263" indent="-449263">
              <a:lnSpc>
                <a:spcPct val="150000"/>
              </a:lnSpc>
              <a:buFont typeface="Wingdings" panose="05000000000000000000" pitchFamily="2" charset="2"/>
              <a:buChar char="Ø"/>
              <a:defRP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遗传算法发展阶段</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685800" lvl="1" indent="-342900" algn="just">
              <a:lnSpc>
                <a:spcPct val="150000"/>
              </a:lnSpc>
              <a:buFont typeface="Arial" panose="020B0604020202020204" pitchFamily="34" charset="0"/>
              <a:buChar char="•"/>
              <a:defRP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70</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年代初，提出“模式定理”（</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Schema Theorem</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），奠定遗传算法研究的理论基础 ；</a:t>
            </a:r>
          </a:p>
          <a:p>
            <a:pPr marL="685800" lvl="1" indent="-342900" algn="just">
              <a:lnSpc>
                <a:spcPct val="150000"/>
              </a:lnSpc>
              <a:buFont typeface="Arial" panose="020B0604020202020204" pitchFamily="34" charset="0"/>
              <a:buChar char="•"/>
              <a:defRP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1989</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年，出版“</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Genetic Algorithms in Search, Optimization, and Machine Learning”</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，对遗传算法及其应用作了全面论述；</a:t>
            </a:r>
          </a:p>
          <a:p>
            <a:pPr marL="685800" lvl="1" indent="-342900" algn="just">
              <a:lnSpc>
                <a:spcPct val="150000"/>
              </a:lnSpc>
              <a:buFont typeface="Arial" panose="020B0604020202020204" pitchFamily="34" charset="0"/>
              <a:buChar char="•"/>
              <a:defRP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1991</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年，出版</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遗传算法手册</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，其中包括遗传算法的应用实例。 </a:t>
            </a:r>
          </a:p>
        </p:txBody>
      </p:sp>
      <p:sp>
        <p:nvSpPr>
          <p:cNvPr id="6" name="Rectangle 2">
            <a:extLst>
              <a:ext uri="{FF2B5EF4-FFF2-40B4-BE49-F238E27FC236}">
                <a16:creationId xmlns:a16="http://schemas.microsoft.com/office/drawing/2014/main" id="{B38D3CED-EE2E-D0B1-C234-91702A0B524A}"/>
              </a:ext>
            </a:extLst>
          </p:cNvPr>
          <p:cNvSpPr>
            <a:spLocks noGrp="1" noChangeArrowheads="1"/>
          </p:cNvSpPr>
          <p:nvPr>
            <p:ph type="title"/>
          </p:nvPr>
        </p:nvSpPr>
        <p:spPr bwMode="auto">
          <a:xfrm>
            <a:off x="154858" y="69581"/>
            <a:ext cx="8797413" cy="719138"/>
          </a:xfrm>
          <a:prstGeom prst="rect">
            <a:avLst/>
          </a:prstGeom>
          <a:ln>
            <a:miter lim="800000"/>
          </a:ln>
        </p:spPr>
        <p:txBody>
          <a:bodyPr vert="horz" wrap="square" lIns="68580" tIns="34290" rIns="68580" bIns="34290" numCol="1" rtlCol="0" anchor="ctr" anchorCtr="0" compatLnSpc="1">
            <a:noAutofit/>
          </a:bodyPr>
          <a:lstStyle/>
          <a:p>
            <a:pPr algn="l" eaLnBrk="1" hangingPunct="1">
              <a:defRPr/>
            </a:pPr>
            <a:r>
              <a:rPr lang="zh-CN" altLang="en-US" sz="4400" dirty="0">
                <a:latin typeface="方正姚体" panose="02010601030101010101" pitchFamily="2" charset="-122"/>
                <a:ea typeface="方正姚体" panose="02010601030101010101" pitchFamily="2" charset="-122"/>
                <a:cs typeface="+mn-ea"/>
              </a:rPr>
              <a:t>遗传算法的产生与发展</a:t>
            </a:r>
            <a:endParaRPr lang="en-US" altLang="zh-CN" sz="4400" dirty="0">
              <a:latin typeface="方正姚体" panose="02010601030101010101" pitchFamily="2" charset="-122"/>
              <a:ea typeface="方正姚体" panose="02010601030101010101" pitchFamily="2" charset="-122"/>
              <a:cs typeface="+mn-ea"/>
            </a:endParaRPr>
          </a:p>
        </p:txBody>
      </p:sp>
    </p:spTree>
    <p:extLst>
      <p:ext uri="{BB962C8B-B14F-4D97-AF65-F5344CB8AC3E}">
        <p14:creationId xmlns:p14="http://schemas.microsoft.com/office/powerpoint/2010/main" val="12885296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1054</TotalTime>
  <Words>5125</Words>
  <Application>Microsoft Office PowerPoint</Application>
  <PresentationFormat>全屏显示(4:3)</PresentationFormat>
  <Paragraphs>574</Paragraphs>
  <Slides>70</Slides>
  <Notes>55</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70</vt:i4>
      </vt:variant>
    </vt:vector>
  </HeadingPairs>
  <TitlesOfParts>
    <vt:vector size="85" baseType="lpstr">
      <vt:lpstr>方正姚体</vt:lpstr>
      <vt:lpstr>黑体</vt:lpstr>
      <vt:lpstr>黑体</vt:lpstr>
      <vt:lpstr>华文宋体</vt:lpstr>
      <vt:lpstr>华文行楷</vt:lpstr>
      <vt:lpstr>宋体</vt:lpstr>
      <vt:lpstr>Arial</vt:lpstr>
      <vt:lpstr>Calibri</vt:lpstr>
      <vt:lpstr>Cambria Math</vt:lpstr>
      <vt:lpstr>Palatino Linotype</vt:lpstr>
      <vt:lpstr>Times New Roman</vt:lpstr>
      <vt:lpstr>Verdana</vt:lpstr>
      <vt:lpstr>Wingdings</vt:lpstr>
      <vt:lpstr>白底灰边-Office2010风格</vt:lpstr>
      <vt:lpstr>Equation</vt:lpstr>
      <vt:lpstr>群智能算法</vt:lpstr>
      <vt:lpstr>PowerPoint 演示文稿</vt:lpstr>
      <vt:lpstr>PowerPoint 演示文稿</vt:lpstr>
      <vt:lpstr>遗传算法</vt:lpstr>
      <vt:lpstr>遗传算法</vt:lpstr>
      <vt:lpstr>遗传算法</vt:lpstr>
      <vt:lpstr>遗传算法的产生与发展</vt:lpstr>
      <vt:lpstr>遗传算法的产生与发展</vt:lpstr>
      <vt:lpstr>遗传算法的产生与发展</vt:lpstr>
      <vt:lpstr>遗传算法的基本问题</vt:lpstr>
      <vt:lpstr>遗传算法的基本问题</vt:lpstr>
      <vt:lpstr>遗传算法的基本问题</vt:lpstr>
      <vt:lpstr>遗传算法的基本问题</vt:lpstr>
      <vt:lpstr>遗传算法的基本问题</vt:lpstr>
      <vt:lpstr>遗传算法的基本问题</vt:lpstr>
      <vt:lpstr>遗传算法的基本问题</vt:lpstr>
      <vt:lpstr>遗传算法的基本问题</vt:lpstr>
      <vt:lpstr>遗传算法的基本问题</vt:lpstr>
      <vt:lpstr>遗传算法的基本问题</vt:lpstr>
      <vt:lpstr>遗传算法的基本问题</vt:lpstr>
      <vt:lpstr>遗传算法的基本问题</vt:lpstr>
      <vt:lpstr>遗传算法的基本问题</vt:lpstr>
      <vt:lpstr>遗传算法的基本问题</vt:lpstr>
      <vt:lpstr>遗传算法的一般流程</vt:lpstr>
      <vt:lpstr>遗传算法的一个简单优化问题</vt:lpstr>
      <vt:lpstr>遗传算法的一个简单优化问题</vt:lpstr>
      <vt:lpstr>遗传算法的一个简单优化问题</vt:lpstr>
      <vt:lpstr>遗传算法的一个简单优化问题</vt:lpstr>
      <vt:lpstr>遗传算法的一个简单优化问题</vt:lpstr>
      <vt:lpstr>遗传算法的一个简单优化问题</vt:lpstr>
      <vt:lpstr>遗传算法的一个简单优化问题</vt:lpstr>
      <vt:lpstr>遗传算法的优缺点</vt:lpstr>
      <vt:lpstr>遗传算法的优缺点</vt:lpstr>
      <vt:lpstr>遗传算法的应用</vt:lpstr>
      <vt:lpstr>遗传算法的应用</vt:lpstr>
      <vt:lpstr>PowerPoint 演示文稿</vt:lpstr>
      <vt:lpstr>粒子群算法</vt:lpstr>
      <vt:lpstr>粒子群算法的起源</vt:lpstr>
      <vt:lpstr>粒子群算法的起源</vt:lpstr>
      <vt:lpstr>粒子群算法的原理</vt:lpstr>
      <vt:lpstr>粒子群算法的原理</vt:lpstr>
      <vt:lpstr>粒子群算法的原理</vt:lpstr>
      <vt:lpstr>粒子群算法的原理</vt:lpstr>
      <vt:lpstr>粒子群算法的原理</vt:lpstr>
      <vt:lpstr>粒子群算法程序设计</vt:lpstr>
      <vt:lpstr>粒子群算法的参数选取</vt:lpstr>
      <vt:lpstr>粒子群算法的参数选取</vt:lpstr>
      <vt:lpstr>粒子群算法的应用</vt:lpstr>
      <vt:lpstr>粒子群算法的应用</vt:lpstr>
      <vt:lpstr>粒子群算法的优缺点</vt:lpstr>
      <vt:lpstr>粒子群算法的优缺点</vt:lpstr>
      <vt:lpstr>粒子群算法与遗传算法对比</vt:lpstr>
      <vt:lpstr>粒子群算法与遗传算法对比</vt:lpstr>
      <vt:lpstr>PowerPoint 演示文稿</vt:lpstr>
      <vt:lpstr>蚁群算法</vt:lpstr>
      <vt:lpstr>蚁群算法的提出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wang jiajing</cp:lastModifiedBy>
  <cp:revision>1567</cp:revision>
  <dcterms:created xsi:type="dcterms:W3CDTF">2020-07-12T12:24:28Z</dcterms:created>
  <dcterms:modified xsi:type="dcterms:W3CDTF">2022-06-08T05:43:04Z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2052-2.4.0.3964</vt:lpwstr>
  </property>
</Properties>
</file>